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58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FC6"/>
    <a:srgbClr val="0B747F"/>
    <a:srgbClr val="061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 snapToGrid="0">
      <p:cViewPr>
        <p:scale>
          <a:sx n="66" d="100"/>
          <a:sy n="66" d="100"/>
        </p:scale>
        <p:origin x="1368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0C33C-0860-46B0-9B3C-4845ECFBD3E7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F9892-1F27-44E8-99FE-6D10EFB74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9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94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90-2717-0145-030A-7187BBDB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22BCC-7370-AD87-0CFF-9469D5F79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FF1555-5338-CEA6-C04D-3764851E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FBB11-4FCE-9530-312D-CB922865F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75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DC0E-E155-147F-22FC-A448753F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71828-C5D1-D82B-84F2-DD3DE0C1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EDC86-096E-1EAF-E2D9-CBCED468F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B9EF1-6BB2-8DD1-69C9-FB4CE3AB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13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439C-5E60-ED1D-8FE2-915B5CB9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4EF39-351E-2167-5A09-36F632748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1CF29-5069-0E04-1129-BF52A2688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4522B-CF1D-A342-C982-4371404F6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8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E3B1-2EC8-29EE-2735-EB06156A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DA111-EB1A-D610-4026-7ED2D1283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01EE4-5426-7839-EBCC-67F80103B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BF065-8D29-8217-98D7-0D987E256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60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F7F71-BE99-F563-4DCF-1B7BA05C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BD177-81E7-4E49-EBEC-5034282E2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A5CA4-735E-049A-5BB0-07FDC255D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ED36-DD07-7A3F-7AED-B99E3F351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726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C9AD-34E6-B919-2147-2BB9264C0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117DA-1640-FF61-D079-06D69076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FB9DB-6DB6-A3DF-EC65-4F870025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9A6D-C67E-087D-37BF-E538238E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F9892-1F27-44E8-99FE-6D10EFB7474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5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90E9-24BE-5F3A-092A-A846BECEE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7CCA6-EB8E-E5BD-0BB8-D1F74B068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4678C-2A6E-815D-4036-B5D99BC3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4DA0-D624-F8D8-52D5-2CEE12EA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EE84B-E7D1-02E9-27CC-2BFF846F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1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C53A-275E-4021-471A-E5462092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973B2-B03F-8EB8-7923-BEA637A63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62478-EA1D-F7AC-C6C3-2B831D0C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902B-1700-BE19-A197-A284C146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C2C0-0806-3D4D-A45A-E76B40ED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71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41D7A-6BDC-8A76-752F-9A932BF50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91497-CF91-448F-3033-B0AF28445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32BFE-9AB3-4650-617D-59F01160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E56AF-D4A2-207E-DBF6-5646AEDB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123-523B-8CD9-9390-D3868645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08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10CE-5DB0-4894-4ABC-3E4A3855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C6D41-694E-2812-C41E-893F39AAE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3457F-9D9B-DD58-1A4D-ED7B877D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74869-2D8C-5F2A-F7E3-F2310A8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8D04-26A6-AF31-C05B-E283057B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84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9112-A3B2-C951-C855-6D768B35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4447F-5E6E-9977-B8B4-AC7F57AC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47B1-449C-08C3-DA95-0412EEF8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405FE-8559-C067-70C8-165FF6DD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F55D-5E8F-9597-664B-993C9604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0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91ED-0701-248D-C981-CABDD77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C400-E250-7BB9-50BE-29FC50AAC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23C1F-2F7F-6C0E-C7B8-4DEA0A908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9E8BA-A5DD-1E58-655C-6FB449A0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20FB1-D47F-DF18-673A-7160F723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719E5-B80A-B65D-28E2-7C8F2FF1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2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1C0E-4620-2F13-B2F6-8D52B78B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9DB8-0BAD-D328-0FDF-55F4D0D7F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D5447-5C89-28B7-CCD2-CB13E6229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3E35A-2F30-EA37-6E8A-3CE25C99B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8C159-B0B0-7208-5F6D-848925C5D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2A672-268E-A5C4-DC66-9BE2A14D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2726B-A662-E7EA-8C22-46472D6C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C5153-B41D-15F3-B057-B902E35E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30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CB54-4E2E-6041-04BF-C3DAAF3D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8EFE6-071A-F518-144B-B79C2167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86F94-FBB9-75A1-4DC5-618F90A3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A1FB0-F697-EF5F-6F2B-6D1625B6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72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8F57B-12E3-4F75-8EA2-505D9CC6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3C2D0-A5A3-5680-CFAA-4CA9DFE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43BE0-C330-4A41-2279-0E4F07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D2B9-0B92-39F4-704C-2E7C230C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AC9A-33A6-ADEF-2395-ED56D5376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0E93B-DC69-23A4-5A63-70830C53B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07905-810C-BD52-1A15-038303FC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F56E5-EDE2-88C1-17C9-6F316FEA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73750-39A8-16F1-0F54-73F72CC3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01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4CB5-836A-0EF3-A160-F928872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A5A09-5044-2C86-1A7C-44E74C9A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F1C5B-E42A-6F69-A04E-9319C0F25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DE2E9-6771-4A99-75FD-17ECDFF3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F768C-4D2C-89AC-D2C9-18ACA765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D363E-6350-E0A2-E526-C90803E2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82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2A496-9168-6F7A-DEE6-BAF12D7B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C7E4-1D0E-1E4C-ED99-97A7772E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68B7-6DCA-81FA-5E1F-B947D44D9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E09724-1CB0-4513-B647-776F4342B05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E75E8-2826-438B-73C1-F6D4827E9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A101-0BAE-F20A-54FE-87942DC58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74CA7-DEE5-4A1B-B32C-C2DAB167A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9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image" Target="../media/image2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image" Target="../media/image2.png"/><Relationship Id="rId15" Type="http://schemas.openxmlformats.org/officeDocument/2006/relationships/image" Target="../media/image11.svg"/><Relationship Id="rId23" Type="http://schemas.microsoft.com/office/2007/relationships/hdphoto" Target="../media/hdphoto4.wdp"/><Relationship Id="rId10" Type="http://schemas.openxmlformats.org/officeDocument/2006/relationships/image" Target="../media/image6.png"/><Relationship Id="rId19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microsoft.com/office/2007/relationships/hdphoto" Target="../media/hdphoto4.wdp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2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10" Type="http://schemas.openxmlformats.org/officeDocument/2006/relationships/image" Target="../media/image7.svg"/><Relationship Id="rId19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8.png"/><Relationship Id="rId22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8.png"/><Relationship Id="rId22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8.png"/><Relationship Id="rId22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svg"/><Relationship Id="rId18" Type="http://schemas.openxmlformats.org/officeDocument/2006/relationships/image" Target="../media/image18.png"/><Relationship Id="rId26" Type="http://schemas.microsoft.com/office/2007/relationships/hdphoto" Target="../media/hdphoto4.wdp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image" Target="../media/image23.svg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svg"/><Relationship Id="rId24" Type="http://schemas.microsoft.com/office/2007/relationships/hdphoto" Target="../media/hdphoto3.wdp"/><Relationship Id="rId5" Type="http://schemas.openxmlformats.org/officeDocument/2006/relationships/image" Target="../media/image21.svg"/><Relationship Id="rId15" Type="http://schemas.openxmlformats.org/officeDocument/2006/relationships/image" Target="../media/image9.svg"/><Relationship Id="rId23" Type="http://schemas.openxmlformats.org/officeDocument/2006/relationships/image" Target="../media/image16.png"/><Relationship Id="rId28" Type="http://schemas.openxmlformats.org/officeDocument/2006/relationships/image" Target="../media/image25.svg"/><Relationship Id="rId10" Type="http://schemas.openxmlformats.org/officeDocument/2006/relationships/image" Target="../media/image4.png"/><Relationship Id="rId19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microsoft.com/office/2007/relationships/hdphoto" Target="../media/hdphoto1.wdp"/><Relationship Id="rId14" Type="http://schemas.openxmlformats.org/officeDocument/2006/relationships/image" Target="../media/image8.png"/><Relationship Id="rId22" Type="http://schemas.microsoft.com/office/2007/relationships/hdphoto" Target="../media/hdphoto2.wdp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ACC7011-D53A-1B46-A2E0-569906E12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8B6538F5-DFC4-AABF-2D75-7CED6A078729}"/>
              </a:ext>
            </a:extLst>
          </p:cNvPr>
          <p:cNvSpPr/>
          <p:nvPr/>
        </p:nvSpPr>
        <p:spPr>
          <a:xfrm>
            <a:off x="208678" y="1860346"/>
            <a:ext cx="11774643" cy="1507670"/>
          </a:xfrm>
          <a:prstGeom prst="roundRect">
            <a:avLst/>
          </a:prstGeom>
          <a:solidFill>
            <a:schemeClr val="accent4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9B7C11-4459-A351-E14F-BED7E58959C0}"/>
              </a:ext>
            </a:extLst>
          </p:cNvPr>
          <p:cNvSpPr/>
          <p:nvPr/>
        </p:nvSpPr>
        <p:spPr>
          <a:xfrm>
            <a:off x="3578685" y="278388"/>
            <a:ext cx="4789812" cy="1198108"/>
          </a:xfrm>
          <a:custGeom>
            <a:avLst/>
            <a:gdLst/>
            <a:ahLst/>
            <a:cxnLst/>
            <a:rect l="l" t="t" r="r" b="b"/>
            <a:pathLst>
              <a:path w="4655810" h="1273215">
                <a:moveTo>
                  <a:pt x="3568985" y="615013"/>
                </a:moveTo>
                <a:lnTo>
                  <a:pt x="3650841" y="615013"/>
                </a:lnTo>
                <a:cubicBezTo>
                  <a:pt x="3676389" y="615013"/>
                  <a:pt x="3697473" y="619788"/>
                  <a:pt x="3714093" y="629338"/>
                </a:cubicBezTo>
                <a:cubicBezTo>
                  <a:pt x="3730712" y="638887"/>
                  <a:pt x="3739021" y="654824"/>
                  <a:pt x="3739021" y="677149"/>
                </a:cubicBezTo>
                <a:cubicBezTo>
                  <a:pt x="3739021" y="694512"/>
                  <a:pt x="3735115" y="708340"/>
                  <a:pt x="3727301" y="718634"/>
                </a:cubicBezTo>
                <a:cubicBezTo>
                  <a:pt x="3719488" y="728928"/>
                  <a:pt x="3708884" y="736122"/>
                  <a:pt x="3695489" y="740215"/>
                </a:cubicBezTo>
                <a:cubicBezTo>
                  <a:pt x="3682095" y="744307"/>
                  <a:pt x="3667212" y="746354"/>
                  <a:pt x="3650841" y="746354"/>
                </a:cubicBezTo>
                <a:lnTo>
                  <a:pt x="3568985" y="746354"/>
                </a:lnTo>
                <a:close/>
                <a:moveTo>
                  <a:pt x="3174144" y="607571"/>
                </a:moveTo>
                <a:lnTo>
                  <a:pt x="3174144" y="691287"/>
                </a:lnTo>
                <a:lnTo>
                  <a:pt x="3379899" y="691287"/>
                </a:lnTo>
                <a:lnTo>
                  <a:pt x="3379899" y="607571"/>
                </a:lnTo>
                <a:close/>
                <a:moveTo>
                  <a:pt x="2440719" y="607571"/>
                </a:moveTo>
                <a:lnTo>
                  <a:pt x="2440719" y="691287"/>
                </a:lnTo>
                <a:lnTo>
                  <a:pt x="2646474" y="691287"/>
                </a:lnTo>
                <a:lnTo>
                  <a:pt x="2646474" y="607571"/>
                </a:lnTo>
                <a:close/>
                <a:moveTo>
                  <a:pt x="2906998" y="435675"/>
                </a:moveTo>
                <a:lnTo>
                  <a:pt x="2972110" y="636221"/>
                </a:lnTo>
                <a:lnTo>
                  <a:pt x="2841885" y="636221"/>
                </a:lnTo>
                <a:close/>
                <a:moveTo>
                  <a:pt x="1202023" y="435675"/>
                </a:moveTo>
                <a:lnTo>
                  <a:pt x="1267135" y="636221"/>
                </a:lnTo>
                <a:lnTo>
                  <a:pt x="1136910" y="636221"/>
                </a:lnTo>
                <a:close/>
                <a:moveTo>
                  <a:pt x="3568985" y="416699"/>
                </a:moveTo>
                <a:lnTo>
                  <a:pt x="3634098" y="416699"/>
                </a:lnTo>
                <a:cubicBezTo>
                  <a:pt x="3647740" y="416699"/>
                  <a:pt x="3659894" y="418498"/>
                  <a:pt x="3670560" y="422094"/>
                </a:cubicBezTo>
                <a:cubicBezTo>
                  <a:pt x="3681226" y="425691"/>
                  <a:pt x="3689660" y="431644"/>
                  <a:pt x="3695861" y="439954"/>
                </a:cubicBezTo>
                <a:cubicBezTo>
                  <a:pt x="3702062" y="448263"/>
                  <a:pt x="3705163" y="459487"/>
                  <a:pt x="3705163" y="473626"/>
                </a:cubicBezTo>
                <a:cubicBezTo>
                  <a:pt x="3705163" y="493718"/>
                  <a:pt x="3698342" y="508973"/>
                  <a:pt x="3684699" y="519391"/>
                </a:cubicBezTo>
                <a:cubicBezTo>
                  <a:pt x="3671056" y="529809"/>
                  <a:pt x="3654189" y="535018"/>
                  <a:pt x="3634098" y="535018"/>
                </a:cubicBezTo>
                <a:lnTo>
                  <a:pt x="3568985" y="535018"/>
                </a:lnTo>
                <a:close/>
                <a:moveTo>
                  <a:pt x="4116077" y="332239"/>
                </a:moveTo>
                <a:lnTo>
                  <a:pt x="4116077" y="419304"/>
                </a:lnTo>
                <a:lnTo>
                  <a:pt x="4250023" y="419304"/>
                </a:lnTo>
                <a:lnTo>
                  <a:pt x="4250023" y="833046"/>
                </a:lnTo>
                <a:lnTo>
                  <a:pt x="4354575" y="833046"/>
                </a:lnTo>
                <a:lnTo>
                  <a:pt x="4354575" y="419304"/>
                </a:lnTo>
                <a:lnTo>
                  <a:pt x="4487776" y="419304"/>
                </a:lnTo>
                <a:lnTo>
                  <a:pt x="4487776" y="332239"/>
                </a:lnTo>
                <a:close/>
                <a:moveTo>
                  <a:pt x="3940684" y="332239"/>
                </a:moveTo>
                <a:lnTo>
                  <a:pt x="3940684" y="833046"/>
                </a:lnTo>
                <a:lnTo>
                  <a:pt x="4045235" y="833046"/>
                </a:lnTo>
                <a:lnTo>
                  <a:pt x="4045235" y="332239"/>
                </a:lnTo>
                <a:close/>
                <a:moveTo>
                  <a:pt x="3464434" y="332239"/>
                </a:moveTo>
                <a:lnTo>
                  <a:pt x="3464434" y="833046"/>
                </a:lnTo>
                <a:lnTo>
                  <a:pt x="3654561" y="833046"/>
                </a:lnTo>
                <a:cubicBezTo>
                  <a:pt x="3694249" y="833046"/>
                  <a:pt x="3728293" y="827775"/>
                  <a:pt x="3756695" y="817233"/>
                </a:cubicBezTo>
                <a:cubicBezTo>
                  <a:pt x="3785096" y="806691"/>
                  <a:pt x="3806924" y="790568"/>
                  <a:pt x="3822179" y="768864"/>
                </a:cubicBezTo>
                <a:cubicBezTo>
                  <a:pt x="3837434" y="747160"/>
                  <a:pt x="3845061" y="719565"/>
                  <a:pt x="3845061" y="686078"/>
                </a:cubicBezTo>
                <a:cubicBezTo>
                  <a:pt x="3845061" y="654824"/>
                  <a:pt x="3835946" y="628531"/>
                  <a:pt x="3817714" y="607199"/>
                </a:cubicBezTo>
                <a:cubicBezTo>
                  <a:pt x="3799483" y="585867"/>
                  <a:pt x="3773004" y="571729"/>
                  <a:pt x="3738277" y="564783"/>
                </a:cubicBezTo>
                <a:cubicBezTo>
                  <a:pt x="3760353" y="556598"/>
                  <a:pt x="3778027" y="543265"/>
                  <a:pt x="3791297" y="524786"/>
                </a:cubicBezTo>
                <a:cubicBezTo>
                  <a:pt x="3804568" y="506306"/>
                  <a:pt x="3811203" y="483796"/>
                  <a:pt x="3811203" y="457255"/>
                </a:cubicBezTo>
                <a:cubicBezTo>
                  <a:pt x="3811203" y="414839"/>
                  <a:pt x="3795452" y="383399"/>
                  <a:pt x="3763950" y="362935"/>
                </a:cubicBezTo>
                <a:cubicBezTo>
                  <a:pt x="3732448" y="342471"/>
                  <a:pt x="3689660" y="332239"/>
                  <a:pt x="3635586" y="332239"/>
                </a:cubicBezTo>
                <a:close/>
                <a:moveTo>
                  <a:pt x="2852303" y="332239"/>
                </a:moveTo>
                <a:lnTo>
                  <a:pt x="2672221" y="833046"/>
                </a:lnTo>
                <a:lnTo>
                  <a:pt x="2780122" y="833046"/>
                </a:lnTo>
                <a:lnTo>
                  <a:pt x="2816957" y="722913"/>
                </a:lnTo>
                <a:lnTo>
                  <a:pt x="2997783" y="722913"/>
                </a:lnTo>
                <a:lnTo>
                  <a:pt x="3033502" y="833046"/>
                </a:lnTo>
                <a:lnTo>
                  <a:pt x="3142518" y="833046"/>
                </a:lnTo>
                <a:lnTo>
                  <a:pt x="2962064" y="332239"/>
                </a:lnTo>
                <a:close/>
                <a:moveTo>
                  <a:pt x="2026159" y="332239"/>
                </a:moveTo>
                <a:lnTo>
                  <a:pt x="2026159" y="833046"/>
                </a:lnTo>
                <a:lnTo>
                  <a:pt x="2130710" y="833046"/>
                </a:lnTo>
                <a:lnTo>
                  <a:pt x="2130710" y="576690"/>
                </a:lnTo>
                <a:lnTo>
                  <a:pt x="2317490" y="833046"/>
                </a:lnTo>
                <a:lnTo>
                  <a:pt x="2438412" y="833046"/>
                </a:lnTo>
                <a:lnTo>
                  <a:pt x="2240843" y="567016"/>
                </a:lnTo>
                <a:lnTo>
                  <a:pt x="2426134" y="332239"/>
                </a:lnTo>
                <a:lnTo>
                  <a:pt x="2310420" y="332239"/>
                </a:lnTo>
                <a:lnTo>
                  <a:pt x="2130710" y="571109"/>
                </a:lnTo>
                <a:lnTo>
                  <a:pt x="2130710" y="332239"/>
                </a:lnTo>
                <a:close/>
                <a:moveTo>
                  <a:pt x="1147328" y="332239"/>
                </a:moveTo>
                <a:lnTo>
                  <a:pt x="967246" y="833046"/>
                </a:lnTo>
                <a:lnTo>
                  <a:pt x="1075147" y="833046"/>
                </a:lnTo>
                <a:lnTo>
                  <a:pt x="1111982" y="722913"/>
                </a:lnTo>
                <a:lnTo>
                  <a:pt x="1292808" y="722913"/>
                </a:lnTo>
                <a:lnTo>
                  <a:pt x="1328527" y="833046"/>
                </a:lnTo>
                <a:lnTo>
                  <a:pt x="1437543" y="833046"/>
                </a:lnTo>
                <a:lnTo>
                  <a:pt x="1257089" y="332239"/>
                </a:lnTo>
                <a:close/>
                <a:moveTo>
                  <a:pt x="473583" y="332239"/>
                </a:moveTo>
                <a:lnTo>
                  <a:pt x="473583" y="833046"/>
                </a:lnTo>
                <a:lnTo>
                  <a:pt x="578135" y="833046"/>
                </a:lnTo>
                <a:lnTo>
                  <a:pt x="578135" y="620222"/>
                </a:lnTo>
                <a:lnTo>
                  <a:pt x="805098" y="620222"/>
                </a:lnTo>
                <a:lnTo>
                  <a:pt x="805098" y="833046"/>
                </a:lnTo>
                <a:lnTo>
                  <a:pt x="909650" y="833046"/>
                </a:lnTo>
                <a:lnTo>
                  <a:pt x="909650" y="332239"/>
                </a:lnTo>
                <a:lnTo>
                  <a:pt x="805098" y="332239"/>
                </a:lnTo>
                <a:lnTo>
                  <a:pt x="805098" y="527948"/>
                </a:lnTo>
                <a:lnTo>
                  <a:pt x="578135" y="527948"/>
                </a:lnTo>
                <a:lnTo>
                  <a:pt x="578135" y="332239"/>
                </a:lnTo>
                <a:close/>
                <a:moveTo>
                  <a:pt x="1704243" y="325542"/>
                </a:moveTo>
                <a:cubicBezTo>
                  <a:pt x="1653642" y="325542"/>
                  <a:pt x="1610110" y="336146"/>
                  <a:pt x="1573647" y="357354"/>
                </a:cubicBezTo>
                <a:cubicBezTo>
                  <a:pt x="1537184" y="378562"/>
                  <a:pt x="1509154" y="408452"/>
                  <a:pt x="1489559" y="447023"/>
                </a:cubicBezTo>
                <a:cubicBezTo>
                  <a:pt x="1469963" y="485594"/>
                  <a:pt x="1460165" y="530925"/>
                  <a:pt x="1460165" y="583015"/>
                </a:cubicBezTo>
                <a:cubicBezTo>
                  <a:pt x="1460165" y="635105"/>
                  <a:pt x="1469963" y="680311"/>
                  <a:pt x="1489559" y="718634"/>
                </a:cubicBezTo>
                <a:cubicBezTo>
                  <a:pt x="1509154" y="756958"/>
                  <a:pt x="1537184" y="786723"/>
                  <a:pt x="1573647" y="807931"/>
                </a:cubicBezTo>
                <a:cubicBezTo>
                  <a:pt x="1610110" y="829139"/>
                  <a:pt x="1653642" y="839743"/>
                  <a:pt x="1704243" y="839743"/>
                </a:cubicBezTo>
                <a:cubicBezTo>
                  <a:pt x="1748396" y="839743"/>
                  <a:pt x="1786595" y="832488"/>
                  <a:pt x="1818841" y="817977"/>
                </a:cubicBezTo>
                <a:cubicBezTo>
                  <a:pt x="1851087" y="803467"/>
                  <a:pt x="1876512" y="782134"/>
                  <a:pt x="1895115" y="753981"/>
                </a:cubicBezTo>
                <a:cubicBezTo>
                  <a:pt x="1913719" y="725828"/>
                  <a:pt x="1924509" y="691287"/>
                  <a:pt x="1927486" y="650360"/>
                </a:cubicBezTo>
                <a:lnTo>
                  <a:pt x="1820329" y="650360"/>
                </a:lnTo>
                <a:cubicBezTo>
                  <a:pt x="1817353" y="683102"/>
                  <a:pt x="1805880" y="708340"/>
                  <a:pt x="1785913" y="726076"/>
                </a:cubicBezTo>
                <a:cubicBezTo>
                  <a:pt x="1765945" y="743811"/>
                  <a:pt x="1738722" y="752679"/>
                  <a:pt x="1704243" y="752679"/>
                </a:cubicBezTo>
                <a:cubicBezTo>
                  <a:pt x="1671501" y="752679"/>
                  <a:pt x="1645146" y="744865"/>
                  <a:pt x="1625178" y="729238"/>
                </a:cubicBezTo>
                <a:cubicBezTo>
                  <a:pt x="1605211" y="713611"/>
                  <a:pt x="1590700" y="692900"/>
                  <a:pt x="1581646" y="667103"/>
                </a:cubicBezTo>
                <a:cubicBezTo>
                  <a:pt x="1572592" y="641306"/>
                  <a:pt x="1568066" y="613276"/>
                  <a:pt x="1568066" y="583015"/>
                </a:cubicBezTo>
                <a:cubicBezTo>
                  <a:pt x="1568066" y="552505"/>
                  <a:pt x="1572592" y="524414"/>
                  <a:pt x="1581646" y="498741"/>
                </a:cubicBezTo>
                <a:cubicBezTo>
                  <a:pt x="1590700" y="473068"/>
                  <a:pt x="1605211" y="452294"/>
                  <a:pt x="1625178" y="436419"/>
                </a:cubicBezTo>
                <a:cubicBezTo>
                  <a:pt x="1645146" y="420544"/>
                  <a:pt x="1671501" y="412607"/>
                  <a:pt x="1704243" y="412607"/>
                </a:cubicBezTo>
                <a:cubicBezTo>
                  <a:pt x="1724583" y="412607"/>
                  <a:pt x="1742939" y="415955"/>
                  <a:pt x="1759310" y="422652"/>
                </a:cubicBezTo>
                <a:cubicBezTo>
                  <a:pt x="1775681" y="429350"/>
                  <a:pt x="1789137" y="439396"/>
                  <a:pt x="1799679" y="452790"/>
                </a:cubicBezTo>
                <a:cubicBezTo>
                  <a:pt x="1810221" y="466185"/>
                  <a:pt x="1816857" y="483052"/>
                  <a:pt x="1819585" y="503392"/>
                </a:cubicBezTo>
                <a:lnTo>
                  <a:pt x="1926741" y="503392"/>
                </a:lnTo>
                <a:cubicBezTo>
                  <a:pt x="1924757" y="464696"/>
                  <a:pt x="1913471" y="432140"/>
                  <a:pt x="1892883" y="405723"/>
                </a:cubicBezTo>
                <a:cubicBezTo>
                  <a:pt x="1872295" y="379306"/>
                  <a:pt x="1845506" y="359339"/>
                  <a:pt x="1812516" y="345820"/>
                </a:cubicBezTo>
                <a:cubicBezTo>
                  <a:pt x="1779526" y="332301"/>
                  <a:pt x="1743435" y="325542"/>
                  <a:pt x="1704243" y="325542"/>
                </a:cubicBezTo>
                <a:close/>
                <a:moveTo>
                  <a:pt x="212207" y="0"/>
                </a:moveTo>
                <a:lnTo>
                  <a:pt x="4443603" y="0"/>
                </a:lnTo>
                <a:cubicBezTo>
                  <a:pt x="4560802" y="0"/>
                  <a:pt x="4655810" y="95008"/>
                  <a:pt x="4655810" y="212207"/>
                </a:cubicBezTo>
                <a:lnTo>
                  <a:pt x="4655810" y="1061008"/>
                </a:lnTo>
                <a:cubicBezTo>
                  <a:pt x="4655810" y="1178207"/>
                  <a:pt x="4560802" y="1273215"/>
                  <a:pt x="4443603" y="1273215"/>
                </a:cubicBezTo>
                <a:lnTo>
                  <a:pt x="212207" y="1273215"/>
                </a:lnTo>
                <a:cubicBezTo>
                  <a:pt x="95008" y="1273215"/>
                  <a:pt x="0" y="1178207"/>
                  <a:pt x="0" y="1061008"/>
                </a:cubicBezTo>
                <a:lnTo>
                  <a:pt x="0" y="212207"/>
                </a:lnTo>
                <a:cubicBezTo>
                  <a:pt x="0" y="95008"/>
                  <a:pt x="95008" y="0"/>
                  <a:pt x="212207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2704B-59F5-6872-6751-1E563C71E0A0}"/>
              </a:ext>
            </a:extLst>
          </p:cNvPr>
          <p:cNvSpPr/>
          <p:nvPr/>
        </p:nvSpPr>
        <p:spPr>
          <a:xfrm>
            <a:off x="143037" y="1860346"/>
            <a:ext cx="119059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pperplate Gothic Bold" panose="020E0705020206020404" pitchFamily="34" charset="0"/>
              </a:rPr>
              <a:t>MEMS based Machine Vibration Monitoring and Management System</a:t>
            </a:r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A137FC92-CF33-3EB6-6A43-14852AD0B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5F633C-1F87-DA2F-3568-91E9739A1A7B}"/>
              </a:ext>
            </a:extLst>
          </p:cNvPr>
          <p:cNvSpPr txBox="1"/>
          <p:nvPr/>
        </p:nvSpPr>
        <p:spPr>
          <a:xfrm>
            <a:off x="3462938" y="4281793"/>
            <a:ext cx="561074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bg1"/>
                </a:solidFill>
              </a:rPr>
              <a:t>	          </a:t>
            </a:r>
            <a:r>
              <a:rPr lang="en-IN" sz="2000" u="sng" dirty="0">
                <a:solidFill>
                  <a:schemeClr val="bg1"/>
                </a:solidFill>
              </a:rPr>
              <a:t>TEAM – 6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23BME007 	-	AKSHAI U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23BME016	-	DEENADHAYALAN B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23BME017 	-	DEEPAK PRASANNA S M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23BME046	-	KEERTHIN P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23BME053	-	MITHRANN S </a:t>
            </a:r>
            <a:r>
              <a:rPr lang="en-IN" sz="2000" dirty="0" err="1">
                <a:solidFill>
                  <a:schemeClr val="bg1"/>
                </a:solidFill>
              </a:rPr>
              <a:t>S</a:t>
            </a:r>
            <a:endParaRPr lang="en-IN" sz="2000" dirty="0">
              <a:solidFill>
                <a:schemeClr val="bg1"/>
              </a:solidFill>
            </a:endParaRP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23BME055	-	NAREN 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68CA8-30F2-5B35-DD91-76A7D6677207}"/>
              </a:ext>
            </a:extLst>
          </p:cNvPr>
          <p:cNvSpPr txBox="1"/>
          <p:nvPr/>
        </p:nvSpPr>
        <p:spPr>
          <a:xfrm>
            <a:off x="3264059" y="3429136"/>
            <a:ext cx="637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  <a:latin typeface="Baguet Script" panose="020F0502020204030204" pitchFamily="2" charset="0"/>
              </a:rPr>
              <a:t>Smart Monitoring for Safer Machines</a:t>
            </a:r>
          </a:p>
        </p:txBody>
      </p:sp>
      <p:sp>
        <p:nvSpPr>
          <p:cNvPr id="48" name="Shape 5">
            <a:extLst>
              <a:ext uri="{FF2B5EF4-FFF2-40B4-BE49-F238E27FC236}">
                <a16:creationId xmlns:a16="http://schemas.microsoft.com/office/drawing/2014/main" id="{9DE3113D-5CC0-C1B6-96A8-76629134E354}"/>
              </a:ext>
            </a:extLst>
          </p:cNvPr>
          <p:cNvSpPr/>
          <p:nvPr/>
        </p:nvSpPr>
        <p:spPr>
          <a:xfrm>
            <a:off x="15654938" y="5220878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0">
            <a:extLst>
              <a:ext uri="{FF2B5EF4-FFF2-40B4-BE49-F238E27FC236}">
                <a16:creationId xmlns:a16="http://schemas.microsoft.com/office/drawing/2014/main" id="{CE2415C9-3D35-75C6-C018-43CA3BAE979C}"/>
              </a:ext>
            </a:extLst>
          </p:cNvPr>
          <p:cNvSpPr/>
          <p:nvPr/>
        </p:nvSpPr>
        <p:spPr>
          <a:xfrm>
            <a:off x="3003263" y="-2627256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4000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DF0DDA10-9AB6-DAB1-4A49-D0A77BA8BE7A}"/>
              </a:ext>
            </a:extLst>
          </p:cNvPr>
          <p:cNvSpPr/>
          <p:nvPr/>
        </p:nvSpPr>
        <p:spPr>
          <a:xfrm>
            <a:off x="-13969096" y="2811865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EAB432-5D31-DAC1-6FE5-335E2D5EAA3D}"/>
              </a:ext>
            </a:extLst>
          </p:cNvPr>
          <p:cNvGrpSpPr/>
          <p:nvPr/>
        </p:nvGrpSpPr>
        <p:grpSpPr>
          <a:xfrm>
            <a:off x="-13865462" y="2973979"/>
            <a:ext cx="463447" cy="521199"/>
            <a:chOff x="650437" y="2923300"/>
            <a:chExt cx="463447" cy="521199"/>
          </a:xfrm>
        </p:grpSpPr>
        <p:sp>
          <p:nvSpPr>
            <p:cNvPr id="52" name="Shape 2">
              <a:extLst>
                <a:ext uri="{FF2B5EF4-FFF2-40B4-BE49-F238E27FC236}">
                  <a16:creationId xmlns:a16="http://schemas.microsoft.com/office/drawing/2014/main" id="{D6567BD9-918B-77EA-B247-C63A918AD772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53" name="Image 1" descr="preencoded.png">
              <a:extLst>
                <a:ext uri="{FF2B5EF4-FFF2-40B4-BE49-F238E27FC236}">
                  <a16:creationId xmlns:a16="http://schemas.microsoft.com/office/drawing/2014/main" id="{E90B5C09-3329-ECA3-030C-93F68144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54" name="Text 3">
            <a:extLst>
              <a:ext uri="{FF2B5EF4-FFF2-40B4-BE49-F238E27FC236}">
                <a16:creationId xmlns:a16="http://schemas.microsoft.com/office/drawing/2014/main" id="{C6C98CCE-853F-B7E0-208F-6C048F7F88A3}"/>
              </a:ext>
            </a:extLst>
          </p:cNvPr>
          <p:cNvSpPr/>
          <p:nvPr/>
        </p:nvSpPr>
        <p:spPr>
          <a:xfrm>
            <a:off x="-13801417" y="359937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84E436C3-4C22-673C-20D3-6D863E79DEF7}"/>
              </a:ext>
            </a:extLst>
          </p:cNvPr>
          <p:cNvSpPr/>
          <p:nvPr/>
        </p:nvSpPr>
        <p:spPr>
          <a:xfrm>
            <a:off x="-13801417" y="3861251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56" name="Shape 5">
            <a:extLst>
              <a:ext uri="{FF2B5EF4-FFF2-40B4-BE49-F238E27FC236}">
                <a16:creationId xmlns:a16="http://schemas.microsoft.com/office/drawing/2014/main" id="{A9C6044B-E89C-F3D4-C815-E55626333944}"/>
              </a:ext>
            </a:extLst>
          </p:cNvPr>
          <p:cNvSpPr/>
          <p:nvPr/>
        </p:nvSpPr>
        <p:spPr>
          <a:xfrm>
            <a:off x="15654938" y="328235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ED6A1B-E7D9-BD21-DCD7-E9EA1D9EC795}"/>
              </a:ext>
            </a:extLst>
          </p:cNvPr>
          <p:cNvGrpSpPr/>
          <p:nvPr/>
        </p:nvGrpSpPr>
        <p:grpSpPr>
          <a:xfrm>
            <a:off x="15822616" y="3470931"/>
            <a:ext cx="5233777" cy="1318263"/>
            <a:chOff x="6373984" y="2923300"/>
            <a:chExt cx="5233777" cy="131826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695408D-1645-B456-9C44-948EA39C8837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61" name="Shape 6">
                <a:extLst>
                  <a:ext uri="{FF2B5EF4-FFF2-40B4-BE49-F238E27FC236}">
                    <a16:creationId xmlns:a16="http://schemas.microsoft.com/office/drawing/2014/main" id="{2BC3A924-F836-31AF-AB24-2BAB66BFE451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62" name="Image 2" descr="preencoded.png">
                <a:extLst>
                  <a:ext uri="{FF2B5EF4-FFF2-40B4-BE49-F238E27FC236}">
                    <a16:creationId xmlns:a16="http://schemas.microsoft.com/office/drawing/2014/main" id="{85C326F7-B9D7-FE18-44BF-7A0EE0B68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59" name="Text 7">
              <a:extLst>
                <a:ext uri="{FF2B5EF4-FFF2-40B4-BE49-F238E27FC236}">
                  <a16:creationId xmlns:a16="http://schemas.microsoft.com/office/drawing/2014/main" id="{089121B4-C1EB-8526-D844-3D87EFA9A7BD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60" name="Text 8">
              <a:extLst>
                <a:ext uri="{FF2B5EF4-FFF2-40B4-BE49-F238E27FC236}">
                  <a16:creationId xmlns:a16="http://schemas.microsoft.com/office/drawing/2014/main" id="{32973EFE-46B6-D039-9DA7-ED55EF65AB45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63" name="Shape 9">
            <a:extLst>
              <a:ext uri="{FF2B5EF4-FFF2-40B4-BE49-F238E27FC236}">
                <a16:creationId xmlns:a16="http://schemas.microsoft.com/office/drawing/2014/main" id="{552673FD-D009-7F1C-5E75-E01600EF990A}"/>
              </a:ext>
            </a:extLst>
          </p:cNvPr>
          <p:cNvSpPr/>
          <p:nvPr/>
        </p:nvSpPr>
        <p:spPr>
          <a:xfrm>
            <a:off x="-13965326" y="4752664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513C8AF-FBB1-79C9-ABC1-5FF88B7E2035}"/>
              </a:ext>
            </a:extLst>
          </p:cNvPr>
          <p:cNvGrpSpPr/>
          <p:nvPr/>
        </p:nvGrpSpPr>
        <p:grpSpPr>
          <a:xfrm>
            <a:off x="-13827405" y="4890009"/>
            <a:ext cx="463447" cy="521199"/>
            <a:chOff x="650437" y="4792364"/>
            <a:chExt cx="463447" cy="521199"/>
          </a:xfrm>
        </p:grpSpPr>
        <p:sp>
          <p:nvSpPr>
            <p:cNvPr id="1025" name="Shape 10">
              <a:extLst>
                <a:ext uri="{FF2B5EF4-FFF2-40B4-BE49-F238E27FC236}">
                  <a16:creationId xmlns:a16="http://schemas.microsoft.com/office/drawing/2014/main" id="{F3D4409F-EB1A-B6B0-6C96-59ECF7B0C681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1027" name="Image 3" descr="preencoded.png">
              <a:extLst>
                <a:ext uri="{FF2B5EF4-FFF2-40B4-BE49-F238E27FC236}">
                  <a16:creationId xmlns:a16="http://schemas.microsoft.com/office/drawing/2014/main" id="{EC8810A8-3AC6-5484-ABF6-2AC292E0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1029" name="Text 11">
            <a:extLst>
              <a:ext uri="{FF2B5EF4-FFF2-40B4-BE49-F238E27FC236}">
                <a16:creationId xmlns:a16="http://schemas.microsoft.com/office/drawing/2014/main" id="{F1213388-9C44-8D0F-7107-0318C76D3F34}"/>
              </a:ext>
            </a:extLst>
          </p:cNvPr>
          <p:cNvSpPr/>
          <p:nvPr/>
        </p:nvSpPr>
        <p:spPr>
          <a:xfrm>
            <a:off x="-13827405" y="5584863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1032" name="Text 12">
            <a:extLst>
              <a:ext uri="{FF2B5EF4-FFF2-40B4-BE49-F238E27FC236}">
                <a16:creationId xmlns:a16="http://schemas.microsoft.com/office/drawing/2014/main" id="{0E11BEE0-1B9F-BEA8-4745-2D537B34514A}"/>
              </a:ext>
            </a:extLst>
          </p:cNvPr>
          <p:cNvSpPr/>
          <p:nvPr/>
        </p:nvSpPr>
        <p:spPr>
          <a:xfrm>
            <a:off x="-13827405" y="5930308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20AF290-35C8-2C1C-6BFF-992CA13A94B5}"/>
              </a:ext>
            </a:extLst>
          </p:cNvPr>
          <p:cNvGrpSpPr/>
          <p:nvPr/>
        </p:nvGrpSpPr>
        <p:grpSpPr>
          <a:xfrm>
            <a:off x="15848603" y="5310930"/>
            <a:ext cx="5233777" cy="1318263"/>
            <a:chOff x="6373984" y="4792364"/>
            <a:chExt cx="5233777" cy="1318263"/>
          </a:xfrm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BEF162A7-4218-7B96-5902-703BC6AF78D4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1042" name="Shape 14">
                <a:extLst>
                  <a:ext uri="{FF2B5EF4-FFF2-40B4-BE49-F238E27FC236}">
                    <a16:creationId xmlns:a16="http://schemas.microsoft.com/office/drawing/2014/main" id="{88F34A53-BAB1-2B75-AE9D-10AC7036EDBA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043" name="Image 4" descr="preencoded.png">
                <a:extLst>
                  <a:ext uri="{FF2B5EF4-FFF2-40B4-BE49-F238E27FC236}">
                    <a16:creationId xmlns:a16="http://schemas.microsoft.com/office/drawing/2014/main" id="{1C331432-DFD1-3356-E175-9FD5E214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1040" name="Text 15">
              <a:extLst>
                <a:ext uri="{FF2B5EF4-FFF2-40B4-BE49-F238E27FC236}">
                  <a16:creationId xmlns:a16="http://schemas.microsoft.com/office/drawing/2014/main" id="{0497F89B-0F55-64E1-0E58-9225731DAE22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1041" name="Text 16">
              <a:extLst>
                <a:ext uri="{FF2B5EF4-FFF2-40B4-BE49-F238E27FC236}">
                  <a16:creationId xmlns:a16="http://schemas.microsoft.com/office/drawing/2014/main" id="{A4779E56-F0D8-6A10-EF2E-7E46E826D88B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pic>
        <p:nvPicPr>
          <p:cNvPr id="1046" name="Picture 2" descr="Issue, machine, problem, smoke, machinery breakdown icon - Download on ...">
            <a:extLst>
              <a:ext uri="{FF2B5EF4-FFF2-40B4-BE49-F238E27FC236}">
                <a16:creationId xmlns:a16="http://schemas.microsoft.com/office/drawing/2014/main" id="{E76B0077-2723-FD02-6238-15FC6E33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12" y="9399285"/>
            <a:ext cx="1159712" cy="11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Text 0">
            <a:extLst>
              <a:ext uri="{FF2B5EF4-FFF2-40B4-BE49-F238E27FC236}">
                <a16:creationId xmlns:a16="http://schemas.microsoft.com/office/drawing/2014/main" id="{8743F17B-036D-D52C-13D9-6BFE09E95C6C}"/>
              </a:ext>
            </a:extLst>
          </p:cNvPr>
          <p:cNvSpPr/>
          <p:nvPr/>
        </p:nvSpPr>
        <p:spPr>
          <a:xfrm>
            <a:off x="3401886" y="-1045298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Problem Statement </a:t>
            </a:r>
            <a:endParaRPr lang="en-US" sz="5400" u="sng" dirty="0"/>
          </a:p>
        </p:txBody>
      </p:sp>
      <p:sp>
        <p:nvSpPr>
          <p:cNvPr id="1048" name="Text 0">
            <a:extLst>
              <a:ext uri="{FF2B5EF4-FFF2-40B4-BE49-F238E27FC236}">
                <a16:creationId xmlns:a16="http://schemas.microsoft.com/office/drawing/2014/main" id="{7C2A3880-130A-802B-1D53-9A2FB15AB7DF}"/>
              </a:ext>
            </a:extLst>
          </p:cNvPr>
          <p:cNvSpPr/>
          <p:nvPr/>
        </p:nvSpPr>
        <p:spPr>
          <a:xfrm>
            <a:off x="-7831852" y="9157975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5400" u="sng" dirty="0"/>
          </a:p>
        </p:txBody>
      </p:sp>
      <p:pic>
        <p:nvPicPr>
          <p:cNvPr id="1052" name="Picture 4" descr="Reactive Maintenance May Not Be The Best Idea">
            <a:extLst>
              <a:ext uri="{FF2B5EF4-FFF2-40B4-BE49-F238E27FC236}">
                <a16:creationId xmlns:a16="http://schemas.microsoft.com/office/drawing/2014/main" id="{9B491AB4-479D-1786-8496-37D89AE9F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969" y="12150127"/>
            <a:ext cx="6429684" cy="3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C9A3F097-A66F-1626-2443-666DEBAD9EBE}"/>
              </a:ext>
            </a:extLst>
          </p:cNvPr>
          <p:cNvGrpSpPr/>
          <p:nvPr/>
        </p:nvGrpSpPr>
        <p:grpSpPr>
          <a:xfrm>
            <a:off x="-11343765" y="2140161"/>
            <a:ext cx="10109511" cy="2188601"/>
            <a:chOff x="619635" y="1611589"/>
            <a:chExt cx="10109511" cy="2188601"/>
          </a:xfrm>
        </p:grpSpPr>
        <p:sp>
          <p:nvSpPr>
            <p:cNvPr id="1057" name="Rectangle: Rounded Corners 1056">
              <a:extLst>
                <a:ext uri="{FF2B5EF4-FFF2-40B4-BE49-F238E27FC236}">
                  <a16:creationId xmlns:a16="http://schemas.microsoft.com/office/drawing/2014/main" id="{CEE41293-E126-B72B-42E1-6583CE8CA0A9}"/>
                </a:ext>
              </a:extLst>
            </p:cNvPr>
            <p:cNvSpPr/>
            <p:nvPr/>
          </p:nvSpPr>
          <p:spPr>
            <a:xfrm>
              <a:off x="619635" y="1611589"/>
              <a:ext cx="10109511" cy="218860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D36C69F3-A1A8-4A01-630D-066098CC5448}"/>
                </a:ext>
              </a:extLst>
            </p:cNvPr>
            <p:cNvSpPr txBox="1"/>
            <p:nvPr/>
          </p:nvSpPr>
          <p:spPr>
            <a:xfrm>
              <a:off x="773378" y="1728268"/>
              <a:ext cx="9802024" cy="1910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It is found from a study that machines often experience problems when they face prolonged vibrations. These vibrations make parts wear out faster, cause breakdowns, create noise, and reduce the quality of work.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This leads to unexpected stoppages, higher repair costs, and lower efficiency, showing the need for a reliable system to track machine vibrations.</a:t>
              </a:r>
              <a:endParaRPr lang="en-IN" sz="24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71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2AC4C-667B-5FFA-0D2E-9E69CB0DE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E6BCC50A-198C-7067-6D5D-32C9D28B2A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Issue, machine, problem, smoke, machinery breakdown icon - Download on ...">
            <a:extLst>
              <a:ext uri="{FF2B5EF4-FFF2-40B4-BE49-F238E27FC236}">
                <a16:creationId xmlns:a16="http://schemas.microsoft.com/office/drawing/2014/main" id="{CCA59159-4B53-C6AE-9A6A-C0415132F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254" y="4151956"/>
            <a:ext cx="1159712" cy="11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4DF002-37F8-E3EC-C21D-DCF405316CC4}"/>
              </a:ext>
            </a:extLst>
          </p:cNvPr>
          <p:cNvSpPr/>
          <p:nvPr/>
        </p:nvSpPr>
        <p:spPr>
          <a:xfrm>
            <a:off x="3585347" y="-2169307"/>
            <a:ext cx="4789812" cy="1198108"/>
          </a:xfrm>
          <a:custGeom>
            <a:avLst/>
            <a:gdLst/>
            <a:ahLst/>
            <a:cxnLst/>
            <a:rect l="l" t="t" r="r" b="b"/>
            <a:pathLst>
              <a:path w="4655810" h="1273215">
                <a:moveTo>
                  <a:pt x="3568985" y="615013"/>
                </a:moveTo>
                <a:lnTo>
                  <a:pt x="3650841" y="615013"/>
                </a:lnTo>
                <a:cubicBezTo>
                  <a:pt x="3676389" y="615013"/>
                  <a:pt x="3697473" y="619788"/>
                  <a:pt x="3714093" y="629338"/>
                </a:cubicBezTo>
                <a:cubicBezTo>
                  <a:pt x="3730712" y="638887"/>
                  <a:pt x="3739021" y="654824"/>
                  <a:pt x="3739021" y="677149"/>
                </a:cubicBezTo>
                <a:cubicBezTo>
                  <a:pt x="3739021" y="694512"/>
                  <a:pt x="3735115" y="708340"/>
                  <a:pt x="3727301" y="718634"/>
                </a:cubicBezTo>
                <a:cubicBezTo>
                  <a:pt x="3719488" y="728928"/>
                  <a:pt x="3708884" y="736122"/>
                  <a:pt x="3695489" y="740215"/>
                </a:cubicBezTo>
                <a:cubicBezTo>
                  <a:pt x="3682095" y="744307"/>
                  <a:pt x="3667212" y="746354"/>
                  <a:pt x="3650841" y="746354"/>
                </a:cubicBezTo>
                <a:lnTo>
                  <a:pt x="3568985" y="746354"/>
                </a:lnTo>
                <a:close/>
                <a:moveTo>
                  <a:pt x="3174144" y="607571"/>
                </a:moveTo>
                <a:lnTo>
                  <a:pt x="3174144" y="691287"/>
                </a:lnTo>
                <a:lnTo>
                  <a:pt x="3379899" y="691287"/>
                </a:lnTo>
                <a:lnTo>
                  <a:pt x="3379899" y="607571"/>
                </a:lnTo>
                <a:close/>
                <a:moveTo>
                  <a:pt x="2440719" y="607571"/>
                </a:moveTo>
                <a:lnTo>
                  <a:pt x="2440719" y="691287"/>
                </a:lnTo>
                <a:lnTo>
                  <a:pt x="2646474" y="691287"/>
                </a:lnTo>
                <a:lnTo>
                  <a:pt x="2646474" y="607571"/>
                </a:lnTo>
                <a:close/>
                <a:moveTo>
                  <a:pt x="2906998" y="435675"/>
                </a:moveTo>
                <a:lnTo>
                  <a:pt x="2972110" y="636221"/>
                </a:lnTo>
                <a:lnTo>
                  <a:pt x="2841885" y="636221"/>
                </a:lnTo>
                <a:close/>
                <a:moveTo>
                  <a:pt x="1202023" y="435675"/>
                </a:moveTo>
                <a:lnTo>
                  <a:pt x="1267135" y="636221"/>
                </a:lnTo>
                <a:lnTo>
                  <a:pt x="1136910" y="636221"/>
                </a:lnTo>
                <a:close/>
                <a:moveTo>
                  <a:pt x="3568985" y="416699"/>
                </a:moveTo>
                <a:lnTo>
                  <a:pt x="3634098" y="416699"/>
                </a:lnTo>
                <a:cubicBezTo>
                  <a:pt x="3647740" y="416699"/>
                  <a:pt x="3659894" y="418498"/>
                  <a:pt x="3670560" y="422094"/>
                </a:cubicBezTo>
                <a:cubicBezTo>
                  <a:pt x="3681226" y="425691"/>
                  <a:pt x="3689660" y="431644"/>
                  <a:pt x="3695861" y="439954"/>
                </a:cubicBezTo>
                <a:cubicBezTo>
                  <a:pt x="3702062" y="448263"/>
                  <a:pt x="3705163" y="459487"/>
                  <a:pt x="3705163" y="473626"/>
                </a:cubicBezTo>
                <a:cubicBezTo>
                  <a:pt x="3705163" y="493718"/>
                  <a:pt x="3698342" y="508973"/>
                  <a:pt x="3684699" y="519391"/>
                </a:cubicBezTo>
                <a:cubicBezTo>
                  <a:pt x="3671056" y="529809"/>
                  <a:pt x="3654189" y="535018"/>
                  <a:pt x="3634098" y="535018"/>
                </a:cubicBezTo>
                <a:lnTo>
                  <a:pt x="3568985" y="535018"/>
                </a:lnTo>
                <a:close/>
                <a:moveTo>
                  <a:pt x="4116077" y="332239"/>
                </a:moveTo>
                <a:lnTo>
                  <a:pt x="4116077" y="419304"/>
                </a:lnTo>
                <a:lnTo>
                  <a:pt x="4250023" y="419304"/>
                </a:lnTo>
                <a:lnTo>
                  <a:pt x="4250023" y="833046"/>
                </a:lnTo>
                <a:lnTo>
                  <a:pt x="4354575" y="833046"/>
                </a:lnTo>
                <a:lnTo>
                  <a:pt x="4354575" y="419304"/>
                </a:lnTo>
                <a:lnTo>
                  <a:pt x="4487776" y="419304"/>
                </a:lnTo>
                <a:lnTo>
                  <a:pt x="4487776" y="332239"/>
                </a:lnTo>
                <a:close/>
                <a:moveTo>
                  <a:pt x="3940684" y="332239"/>
                </a:moveTo>
                <a:lnTo>
                  <a:pt x="3940684" y="833046"/>
                </a:lnTo>
                <a:lnTo>
                  <a:pt x="4045235" y="833046"/>
                </a:lnTo>
                <a:lnTo>
                  <a:pt x="4045235" y="332239"/>
                </a:lnTo>
                <a:close/>
                <a:moveTo>
                  <a:pt x="3464434" y="332239"/>
                </a:moveTo>
                <a:lnTo>
                  <a:pt x="3464434" y="833046"/>
                </a:lnTo>
                <a:lnTo>
                  <a:pt x="3654561" y="833046"/>
                </a:lnTo>
                <a:cubicBezTo>
                  <a:pt x="3694249" y="833046"/>
                  <a:pt x="3728293" y="827775"/>
                  <a:pt x="3756695" y="817233"/>
                </a:cubicBezTo>
                <a:cubicBezTo>
                  <a:pt x="3785096" y="806691"/>
                  <a:pt x="3806924" y="790568"/>
                  <a:pt x="3822179" y="768864"/>
                </a:cubicBezTo>
                <a:cubicBezTo>
                  <a:pt x="3837434" y="747160"/>
                  <a:pt x="3845061" y="719565"/>
                  <a:pt x="3845061" y="686078"/>
                </a:cubicBezTo>
                <a:cubicBezTo>
                  <a:pt x="3845061" y="654824"/>
                  <a:pt x="3835946" y="628531"/>
                  <a:pt x="3817714" y="607199"/>
                </a:cubicBezTo>
                <a:cubicBezTo>
                  <a:pt x="3799483" y="585867"/>
                  <a:pt x="3773004" y="571729"/>
                  <a:pt x="3738277" y="564783"/>
                </a:cubicBezTo>
                <a:cubicBezTo>
                  <a:pt x="3760353" y="556598"/>
                  <a:pt x="3778027" y="543265"/>
                  <a:pt x="3791297" y="524786"/>
                </a:cubicBezTo>
                <a:cubicBezTo>
                  <a:pt x="3804568" y="506306"/>
                  <a:pt x="3811203" y="483796"/>
                  <a:pt x="3811203" y="457255"/>
                </a:cubicBezTo>
                <a:cubicBezTo>
                  <a:pt x="3811203" y="414839"/>
                  <a:pt x="3795452" y="383399"/>
                  <a:pt x="3763950" y="362935"/>
                </a:cubicBezTo>
                <a:cubicBezTo>
                  <a:pt x="3732448" y="342471"/>
                  <a:pt x="3689660" y="332239"/>
                  <a:pt x="3635586" y="332239"/>
                </a:cubicBezTo>
                <a:close/>
                <a:moveTo>
                  <a:pt x="2852303" y="332239"/>
                </a:moveTo>
                <a:lnTo>
                  <a:pt x="2672221" y="833046"/>
                </a:lnTo>
                <a:lnTo>
                  <a:pt x="2780122" y="833046"/>
                </a:lnTo>
                <a:lnTo>
                  <a:pt x="2816957" y="722913"/>
                </a:lnTo>
                <a:lnTo>
                  <a:pt x="2997783" y="722913"/>
                </a:lnTo>
                <a:lnTo>
                  <a:pt x="3033502" y="833046"/>
                </a:lnTo>
                <a:lnTo>
                  <a:pt x="3142518" y="833046"/>
                </a:lnTo>
                <a:lnTo>
                  <a:pt x="2962064" y="332239"/>
                </a:lnTo>
                <a:close/>
                <a:moveTo>
                  <a:pt x="2026159" y="332239"/>
                </a:moveTo>
                <a:lnTo>
                  <a:pt x="2026159" y="833046"/>
                </a:lnTo>
                <a:lnTo>
                  <a:pt x="2130710" y="833046"/>
                </a:lnTo>
                <a:lnTo>
                  <a:pt x="2130710" y="576690"/>
                </a:lnTo>
                <a:lnTo>
                  <a:pt x="2317490" y="833046"/>
                </a:lnTo>
                <a:lnTo>
                  <a:pt x="2438412" y="833046"/>
                </a:lnTo>
                <a:lnTo>
                  <a:pt x="2240843" y="567016"/>
                </a:lnTo>
                <a:lnTo>
                  <a:pt x="2426134" y="332239"/>
                </a:lnTo>
                <a:lnTo>
                  <a:pt x="2310420" y="332239"/>
                </a:lnTo>
                <a:lnTo>
                  <a:pt x="2130710" y="571109"/>
                </a:lnTo>
                <a:lnTo>
                  <a:pt x="2130710" y="332239"/>
                </a:lnTo>
                <a:close/>
                <a:moveTo>
                  <a:pt x="1147328" y="332239"/>
                </a:moveTo>
                <a:lnTo>
                  <a:pt x="967246" y="833046"/>
                </a:lnTo>
                <a:lnTo>
                  <a:pt x="1075147" y="833046"/>
                </a:lnTo>
                <a:lnTo>
                  <a:pt x="1111982" y="722913"/>
                </a:lnTo>
                <a:lnTo>
                  <a:pt x="1292808" y="722913"/>
                </a:lnTo>
                <a:lnTo>
                  <a:pt x="1328527" y="833046"/>
                </a:lnTo>
                <a:lnTo>
                  <a:pt x="1437543" y="833046"/>
                </a:lnTo>
                <a:lnTo>
                  <a:pt x="1257089" y="332239"/>
                </a:lnTo>
                <a:close/>
                <a:moveTo>
                  <a:pt x="473583" y="332239"/>
                </a:moveTo>
                <a:lnTo>
                  <a:pt x="473583" y="833046"/>
                </a:lnTo>
                <a:lnTo>
                  <a:pt x="578135" y="833046"/>
                </a:lnTo>
                <a:lnTo>
                  <a:pt x="578135" y="620222"/>
                </a:lnTo>
                <a:lnTo>
                  <a:pt x="805098" y="620222"/>
                </a:lnTo>
                <a:lnTo>
                  <a:pt x="805098" y="833046"/>
                </a:lnTo>
                <a:lnTo>
                  <a:pt x="909650" y="833046"/>
                </a:lnTo>
                <a:lnTo>
                  <a:pt x="909650" y="332239"/>
                </a:lnTo>
                <a:lnTo>
                  <a:pt x="805098" y="332239"/>
                </a:lnTo>
                <a:lnTo>
                  <a:pt x="805098" y="527948"/>
                </a:lnTo>
                <a:lnTo>
                  <a:pt x="578135" y="527948"/>
                </a:lnTo>
                <a:lnTo>
                  <a:pt x="578135" y="332239"/>
                </a:lnTo>
                <a:close/>
                <a:moveTo>
                  <a:pt x="1704243" y="325542"/>
                </a:moveTo>
                <a:cubicBezTo>
                  <a:pt x="1653642" y="325542"/>
                  <a:pt x="1610110" y="336146"/>
                  <a:pt x="1573647" y="357354"/>
                </a:cubicBezTo>
                <a:cubicBezTo>
                  <a:pt x="1537184" y="378562"/>
                  <a:pt x="1509154" y="408452"/>
                  <a:pt x="1489559" y="447023"/>
                </a:cubicBezTo>
                <a:cubicBezTo>
                  <a:pt x="1469963" y="485594"/>
                  <a:pt x="1460165" y="530925"/>
                  <a:pt x="1460165" y="583015"/>
                </a:cubicBezTo>
                <a:cubicBezTo>
                  <a:pt x="1460165" y="635105"/>
                  <a:pt x="1469963" y="680311"/>
                  <a:pt x="1489559" y="718634"/>
                </a:cubicBezTo>
                <a:cubicBezTo>
                  <a:pt x="1509154" y="756958"/>
                  <a:pt x="1537184" y="786723"/>
                  <a:pt x="1573647" y="807931"/>
                </a:cubicBezTo>
                <a:cubicBezTo>
                  <a:pt x="1610110" y="829139"/>
                  <a:pt x="1653642" y="839743"/>
                  <a:pt x="1704243" y="839743"/>
                </a:cubicBezTo>
                <a:cubicBezTo>
                  <a:pt x="1748396" y="839743"/>
                  <a:pt x="1786595" y="832488"/>
                  <a:pt x="1818841" y="817977"/>
                </a:cubicBezTo>
                <a:cubicBezTo>
                  <a:pt x="1851087" y="803467"/>
                  <a:pt x="1876512" y="782134"/>
                  <a:pt x="1895115" y="753981"/>
                </a:cubicBezTo>
                <a:cubicBezTo>
                  <a:pt x="1913719" y="725828"/>
                  <a:pt x="1924509" y="691287"/>
                  <a:pt x="1927486" y="650360"/>
                </a:cubicBezTo>
                <a:lnTo>
                  <a:pt x="1820329" y="650360"/>
                </a:lnTo>
                <a:cubicBezTo>
                  <a:pt x="1817353" y="683102"/>
                  <a:pt x="1805880" y="708340"/>
                  <a:pt x="1785913" y="726076"/>
                </a:cubicBezTo>
                <a:cubicBezTo>
                  <a:pt x="1765945" y="743811"/>
                  <a:pt x="1738722" y="752679"/>
                  <a:pt x="1704243" y="752679"/>
                </a:cubicBezTo>
                <a:cubicBezTo>
                  <a:pt x="1671501" y="752679"/>
                  <a:pt x="1645146" y="744865"/>
                  <a:pt x="1625178" y="729238"/>
                </a:cubicBezTo>
                <a:cubicBezTo>
                  <a:pt x="1605211" y="713611"/>
                  <a:pt x="1590700" y="692900"/>
                  <a:pt x="1581646" y="667103"/>
                </a:cubicBezTo>
                <a:cubicBezTo>
                  <a:pt x="1572592" y="641306"/>
                  <a:pt x="1568066" y="613276"/>
                  <a:pt x="1568066" y="583015"/>
                </a:cubicBezTo>
                <a:cubicBezTo>
                  <a:pt x="1568066" y="552505"/>
                  <a:pt x="1572592" y="524414"/>
                  <a:pt x="1581646" y="498741"/>
                </a:cubicBezTo>
                <a:cubicBezTo>
                  <a:pt x="1590700" y="473068"/>
                  <a:pt x="1605211" y="452294"/>
                  <a:pt x="1625178" y="436419"/>
                </a:cubicBezTo>
                <a:cubicBezTo>
                  <a:pt x="1645146" y="420544"/>
                  <a:pt x="1671501" y="412607"/>
                  <a:pt x="1704243" y="412607"/>
                </a:cubicBezTo>
                <a:cubicBezTo>
                  <a:pt x="1724583" y="412607"/>
                  <a:pt x="1742939" y="415955"/>
                  <a:pt x="1759310" y="422652"/>
                </a:cubicBezTo>
                <a:cubicBezTo>
                  <a:pt x="1775681" y="429350"/>
                  <a:pt x="1789137" y="439396"/>
                  <a:pt x="1799679" y="452790"/>
                </a:cubicBezTo>
                <a:cubicBezTo>
                  <a:pt x="1810221" y="466185"/>
                  <a:pt x="1816857" y="483052"/>
                  <a:pt x="1819585" y="503392"/>
                </a:cubicBezTo>
                <a:lnTo>
                  <a:pt x="1926741" y="503392"/>
                </a:lnTo>
                <a:cubicBezTo>
                  <a:pt x="1924757" y="464696"/>
                  <a:pt x="1913471" y="432140"/>
                  <a:pt x="1892883" y="405723"/>
                </a:cubicBezTo>
                <a:cubicBezTo>
                  <a:pt x="1872295" y="379306"/>
                  <a:pt x="1845506" y="359339"/>
                  <a:pt x="1812516" y="345820"/>
                </a:cubicBezTo>
                <a:cubicBezTo>
                  <a:pt x="1779526" y="332301"/>
                  <a:pt x="1743435" y="325542"/>
                  <a:pt x="1704243" y="325542"/>
                </a:cubicBezTo>
                <a:close/>
                <a:moveTo>
                  <a:pt x="212207" y="0"/>
                </a:moveTo>
                <a:lnTo>
                  <a:pt x="4443603" y="0"/>
                </a:lnTo>
                <a:cubicBezTo>
                  <a:pt x="4560802" y="0"/>
                  <a:pt x="4655810" y="95008"/>
                  <a:pt x="4655810" y="212207"/>
                </a:cubicBezTo>
                <a:lnTo>
                  <a:pt x="4655810" y="1061008"/>
                </a:lnTo>
                <a:cubicBezTo>
                  <a:pt x="4655810" y="1178207"/>
                  <a:pt x="4560802" y="1273215"/>
                  <a:pt x="4443603" y="1273215"/>
                </a:cubicBezTo>
                <a:lnTo>
                  <a:pt x="212207" y="1273215"/>
                </a:lnTo>
                <a:cubicBezTo>
                  <a:pt x="95008" y="1273215"/>
                  <a:pt x="0" y="1178207"/>
                  <a:pt x="0" y="1061008"/>
                </a:cubicBezTo>
                <a:lnTo>
                  <a:pt x="0" y="212207"/>
                </a:lnTo>
                <a:cubicBezTo>
                  <a:pt x="0" y="95008"/>
                  <a:pt x="95008" y="0"/>
                  <a:pt x="212207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0ED4A-16B9-886E-91D0-A3E4F44E466E}"/>
              </a:ext>
            </a:extLst>
          </p:cNvPr>
          <p:cNvSpPr/>
          <p:nvPr/>
        </p:nvSpPr>
        <p:spPr>
          <a:xfrm>
            <a:off x="265446" y="9998506"/>
            <a:ext cx="119059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pperplate Gothic Bold" panose="020E0705020206020404" pitchFamily="34" charset="0"/>
              </a:rPr>
              <a:t>MEMS based Machine Vibration Monitoring and Management System</a:t>
            </a:r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883B6360-D7B5-C0D8-30B8-D323FF4D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D0687-5152-AFEA-4BE7-00C5278BA765}"/>
              </a:ext>
            </a:extLst>
          </p:cNvPr>
          <p:cNvSpPr txBox="1"/>
          <p:nvPr/>
        </p:nvSpPr>
        <p:spPr>
          <a:xfrm>
            <a:off x="3585347" y="12419953"/>
            <a:ext cx="561074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bg1"/>
                </a:solidFill>
              </a:rPr>
              <a:t>	          </a:t>
            </a:r>
            <a:r>
              <a:rPr lang="en-IN" sz="2000" u="sng" dirty="0">
                <a:solidFill>
                  <a:schemeClr val="bg1"/>
                </a:solidFill>
              </a:rPr>
              <a:t>TEAM – 6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23BME007 	-	AKSHAI U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23BME016	-	DEENADHAYALAN B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23BME017 	-	DEEPAK PRASANNA S M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23BME046	-	KEERTHIN P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23BME053	-	MITHRANN S </a:t>
            </a:r>
            <a:r>
              <a:rPr lang="en-IN" sz="2000" dirty="0" err="1">
                <a:solidFill>
                  <a:schemeClr val="bg1"/>
                </a:solidFill>
              </a:rPr>
              <a:t>S</a:t>
            </a:r>
            <a:endParaRPr lang="en-IN" sz="2000" dirty="0">
              <a:solidFill>
                <a:schemeClr val="bg1"/>
              </a:solidFill>
            </a:endParaRP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23BME055	-	NAREN 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9F26D-2503-3ECE-FC9E-D81199F13AC5}"/>
              </a:ext>
            </a:extLst>
          </p:cNvPr>
          <p:cNvSpPr txBox="1"/>
          <p:nvPr/>
        </p:nvSpPr>
        <p:spPr>
          <a:xfrm>
            <a:off x="3386468" y="11567296"/>
            <a:ext cx="637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  <a:latin typeface="Baguet Script" panose="020F0502020204030204" pitchFamily="2" charset="0"/>
              </a:rPr>
              <a:t>Smart Monitoring for Safer Machines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7369E145-EFD3-2DBD-B37F-FF9FE3B4A31A}"/>
              </a:ext>
            </a:extLst>
          </p:cNvPr>
          <p:cNvSpPr/>
          <p:nvPr/>
        </p:nvSpPr>
        <p:spPr>
          <a:xfrm>
            <a:off x="16727830" y="3875171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A1800637-4B79-CC69-E39A-1F1D7DA02BA1}"/>
              </a:ext>
            </a:extLst>
          </p:cNvPr>
          <p:cNvSpPr/>
          <p:nvPr/>
        </p:nvSpPr>
        <p:spPr>
          <a:xfrm>
            <a:off x="3191086" y="865696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Problem Statement </a:t>
            </a:r>
            <a:endParaRPr lang="en-US" sz="5400" u="sng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DE830C74-4C3C-B691-E96D-C2A9701E4D5F}"/>
              </a:ext>
            </a:extLst>
          </p:cNvPr>
          <p:cNvSpPr/>
          <p:nvPr/>
        </p:nvSpPr>
        <p:spPr>
          <a:xfrm>
            <a:off x="-11960756" y="2791013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9C949-E167-A54F-3C56-E3E755256D86}"/>
              </a:ext>
            </a:extLst>
          </p:cNvPr>
          <p:cNvGrpSpPr/>
          <p:nvPr/>
        </p:nvGrpSpPr>
        <p:grpSpPr>
          <a:xfrm>
            <a:off x="-11857122" y="2953127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4B138E8E-4495-C4F3-43F7-FCA5D510A054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A9874E8F-9CA0-B899-B49D-102AD5ED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C0B1B53F-115E-1EA5-46B1-0D048FC76E55}"/>
              </a:ext>
            </a:extLst>
          </p:cNvPr>
          <p:cNvSpPr/>
          <p:nvPr/>
        </p:nvSpPr>
        <p:spPr>
          <a:xfrm>
            <a:off x="-11793077" y="3578519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24367EF2-E1A5-F2A2-89C7-F2163A19713D}"/>
              </a:ext>
            </a:extLst>
          </p:cNvPr>
          <p:cNvSpPr/>
          <p:nvPr/>
        </p:nvSpPr>
        <p:spPr>
          <a:xfrm>
            <a:off x="-11793077" y="3840399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781DEE91-9B51-16E6-720E-80E1738107F4}"/>
              </a:ext>
            </a:extLst>
          </p:cNvPr>
          <p:cNvSpPr/>
          <p:nvPr/>
        </p:nvSpPr>
        <p:spPr>
          <a:xfrm>
            <a:off x="16727830" y="1936652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7B22FB-F974-FE4C-FDC4-0B338A8865B3}"/>
              </a:ext>
            </a:extLst>
          </p:cNvPr>
          <p:cNvGrpSpPr/>
          <p:nvPr/>
        </p:nvGrpSpPr>
        <p:grpSpPr>
          <a:xfrm>
            <a:off x="16895508" y="2125224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D66684A-5F65-77D3-C104-4DD2BF82B53D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4C4EBFA2-8040-6DEB-7FA2-2A112693DD79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75DAC015-E32D-9BE2-3EB2-1FE5BAB1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AF3EDA30-6490-1E82-57F1-46BBEA627E01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30BB5D6F-1810-2F36-1B5F-74C15C44B379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6A850DBB-5B8C-F943-8E6F-D5ACEABDBA6F}"/>
              </a:ext>
            </a:extLst>
          </p:cNvPr>
          <p:cNvSpPr/>
          <p:nvPr/>
        </p:nvSpPr>
        <p:spPr>
          <a:xfrm>
            <a:off x="-11956986" y="4731812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B499-CA5A-E1BC-ADE7-066E8AAD0E59}"/>
              </a:ext>
            </a:extLst>
          </p:cNvPr>
          <p:cNvGrpSpPr/>
          <p:nvPr/>
        </p:nvGrpSpPr>
        <p:grpSpPr>
          <a:xfrm>
            <a:off x="-11819065" y="4869157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5035C2E8-BC88-FD83-4786-592CC1AAC8B8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31FD70C0-CB84-4F65-9111-67DC3283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F379EAFA-25F2-5B80-17B4-1012C1400CBD}"/>
              </a:ext>
            </a:extLst>
          </p:cNvPr>
          <p:cNvSpPr/>
          <p:nvPr/>
        </p:nvSpPr>
        <p:spPr>
          <a:xfrm>
            <a:off x="-11819065" y="556401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E168EE90-53E4-10BF-555D-142E9A37BC24}"/>
              </a:ext>
            </a:extLst>
          </p:cNvPr>
          <p:cNvSpPr/>
          <p:nvPr/>
        </p:nvSpPr>
        <p:spPr>
          <a:xfrm>
            <a:off x="-11819065" y="5909456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33F978-BD38-D4F9-5E10-7187C454CD62}"/>
              </a:ext>
            </a:extLst>
          </p:cNvPr>
          <p:cNvGrpSpPr/>
          <p:nvPr/>
        </p:nvGrpSpPr>
        <p:grpSpPr>
          <a:xfrm>
            <a:off x="16921495" y="3965223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3DFC81-2B4E-9AA3-A69B-D426F65AF3EF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8D0A2CF4-5CA6-A001-928B-039C0F633BAB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DE5F278A-4D81-1C31-EDCF-CF2E815C4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016DC970-1B58-29BE-2CB9-16B2FBEAE68A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6495D189-5BD6-77A7-52F5-24FF39BA9199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sp>
        <p:nvSpPr>
          <p:cNvPr id="58" name="Text 0">
            <a:extLst>
              <a:ext uri="{FF2B5EF4-FFF2-40B4-BE49-F238E27FC236}">
                <a16:creationId xmlns:a16="http://schemas.microsoft.com/office/drawing/2014/main" id="{6FE01EAC-AEF2-FF85-9B8B-7553433827C8}"/>
              </a:ext>
            </a:extLst>
          </p:cNvPr>
          <p:cNvSpPr/>
          <p:nvPr/>
        </p:nvSpPr>
        <p:spPr>
          <a:xfrm>
            <a:off x="2393078" y="-3285691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Hardware Architecture</a:t>
            </a:r>
            <a:endParaRPr lang="en-US" sz="5400" dirty="0"/>
          </a:p>
        </p:txBody>
      </p:sp>
      <p:sp>
        <p:nvSpPr>
          <p:cNvPr id="59" name="Text 0">
            <a:extLst>
              <a:ext uri="{FF2B5EF4-FFF2-40B4-BE49-F238E27FC236}">
                <a16:creationId xmlns:a16="http://schemas.microsoft.com/office/drawing/2014/main" id="{0BBCDF99-6352-926A-6244-9B7CD4461FCD}"/>
              </a:ext>
            </a:extLst>
          </p:cNvPr>
          <p:cNvSpPr/>
          <p:nvPr/>
        </p:nvSpPr>
        <p:spPr>
          <a:xfrm>
            <a:off x="2393077" y="2319516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5400" u="sng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FF7B42-80C1-9729-35F0-82923CE57D72}"/>
              </a:ext>
            </a:extLst>
          </p:cNvPr>
          <p:cNvGrpSpPr/>
          <p:nvPr/>
        </p:nvGrpSpPr>
        <p:grpSpPr>
          <a:xfrm>
            <a:off x="619635" y="1611589"/>
            <a:ext cx="10109511" cy="2188601"/>
            <a:chOff x="619635" y="1611589"/>
            <a:chExt cx="10109511" cy="218860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2E0FF67-AA7A-9902-1E4C-F3F392E8EEBE}"/>
                </a:ext>
              </a:extLst>
            </p:cNvPr>
            <p:cNvSpPr/>
            <p:nvPr/>
          </p:nvSpPr>
          <p:spPr>
            <a:xfrm>
              <a:off x="619635" y="1611589"/>
              <a:ext cx="10109511" cy="218860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F0918-D821-0736-98C6-CD5421CFE64F}"/>
                </a:ext>
              </a:extLst>
            </p:cNvPr>
            <p:cNvSpPr txBox="1"/>
            <p:nvPr/>
          </p:nvSpPr>
          <p:spPr>
            <a:xfrm>
              <a:off x="773378" y="1728268"/>
              <a:ext cx="9802024" cy="1910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It is found from a study that machines often experience problems when they face prolonged vibrations. These vibrations make parts wear out faster, cause breakdowns, create noise, and reduce the quality of work.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This leads to unexpected stoppages, higher repair costs, and lower efficiency, showing the need for a reliable system to track machine vibrations.</a:t>
              </a:r>
              <a:endParaRPr lang="en-IN" sz="24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pic>
        <p:nvPicPr>
          <p:cNvPr id="2052" name="Picture 4" descr="Reactive Maintenance May Not Be The Best Idea">
            <a:extLst>
              <a:ext uri="{FF2B5EF4-FFF2-40B4-BE49-F238E27FC236}">
                <a16:creationId xmlns:a16="http://schemas.microsoft.com/office/drawing/2014/main" id="{7C1FB6C3-838F-C9CC-8FD6-78D21285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12" y="3383336"/>
            <a:ext cx="6429684" cy="3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67028C-5E82-DBBF-B403-F917B8C0DC64}"/>
              </a:ext>
            </a:extLst>
          </p:cNvPr>
          <p:cNvSpPr/>
          <p:nvPr/>
        </p:nvSpPr>
        <p:spPr>
          <a:xfrm>
            <a:off x="17263167" y="2019590"/>
            <a:ext cx="5780654" cy="4555904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2893E7-D103-0A72-A23F-21B6DDE48098}"/>
              </a:ext>
            </a:extLst>
          </p:cNvPr>
          <p:cNvSpPr txBox="1"/>
          <p:nvPr/>
        </p:nvSpPr>
        <p:spPr>
          <a:xfrm>
            <a:off x="17153218" y="2254201"/>
            <a:ext cx="59339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    Wireless Data Logging and Alert System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can wirelessly store the vibration data in the BLYNK WEB CONSOLE and also generate a sound based alert when the vibration exceeds the threshold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 Calibration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calibrates the threshold value of vibration beyond which an alarm should be triggered automatically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6D6E06-8545-B25A-297A-C6D5B222C524}"/>
              </a:ext>
            </a:extLst>
          </p:cNvPr>
          <p:cNvSpPr/>
          <p:nvPr/>
        </p:nvSpPr>
        <p:spPr>
          <a:xfrm>
            <a:off x="-9616466" y="1697143"/>
            <a:ext cx="5833256" cy="4555904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DAE206-0382-6D4E-F13C-033F5FC43F99}"/>
              </a:ext>
            </a:extLst>
          </p:cNvPr>
          <p:cNvSpPr txBox="1"/>
          <p:nvPr/>
        </p:nvSpPr>
        <p:spPr>
          <a:xfrm>
            <a:off x="-9525307" y="1904849"/>
            <a:ext cx="5933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MEMS based Machine Vibration Monitoring and Management System that can measure vibration and wirelessly log data along with alerts for high vibration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Continuous and Real Time Sensing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ADXL345 measures even the minute fluctuations in vibrations and the ESP32 module process these values to get its equivalent vibration measurement in real time.</a:t>
            </a:r>
          </a:p>
        </p:txBody>
      </p:sp>
      <p:sp>
        <p:nvSpPr>
          <p:cNvPr id="71" name="Text 0">
            <a:extLst>
              <a:ext uri="{FF2B5EF4-FFF2-40B4-BE49-F238E27FC236}">
                <a16:creationId xmlns:a16="http://schemas.microsoft.com/office/drawing/2014/main" id="{9B973FD9-7299-FE05-99B1-F15154D56891}"/>
              </a:ext>
            </a:extLst>
          </p:cNvPr>
          <p:cNvSpPr/>
          <p:nvPr/>
        </p:nvSpPr>
        <p:spPr>
          <a:xfrm>
            <a:off x="4461152" y="-4340666"/>
            <a:ext cx="3514514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Our Solution </a:t>
            </a:r>
            <a:endParaRPr lang="en-US" sz="5400" u="sng" dirty="0"/>
          </a:p>
        </p:txBody>
      </p:sp>
    </p:spTree>
    <p:extLst>
      <p:ext uri="{BB962C8B-B14F-4D97-AF65-F5344CB8AC3E}">
        <p14:creationId xmlns:p14="http://schemas.microsoft.com/office/powerpoint/2010/main" val="150337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052F5-137A-0C73-7E61-443117BC3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CD9B017-D7CC-B608-62CA-A5D0AD6F28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8083CE-D639-8062-C39B-6984CE21C120}"/>
              </a:ext>
            </a:extLst>
          </p:cNvPr>
          <p:cNvSpPr/>
          <p:nvPr/>
        </p:nvSpPr>
        <p:spPr>
          <a:xfrm>
            <a:off x="6174699" y="1894460"/>
            <a:ext cx="5780654" cy="4555904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CB8313-F6CE-67EC-6A42-AE97D4710ACA}"/>
              </a:ext>
            </a:extLst>
          </p:cNvPr>
          <p:cNvSpPr/>
          <p:nvPr/>
        </p:nvSpPr>
        <p:spPr>
          <a:xfrm>
            <a:off x="193323" y="1871317"/>
            <a:ext cx="5833256" cy="4555904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Issue, machine, problem, smoke, machinery breakdown icon - Download on ...">
            <a:extLst>
              <a:ext uri="{FF2B5EF4-FFF2-40B4-BE49-F238E27FC236}">
                <a16:creationId xmlns:a16="http://schemas.microsoft.com/office/drawing/2014/main" id="{E30E12B5-6481-F598-A8C5-FFF7A368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64" y="12419953"/>
            <a:ext cx="1159712" cy="11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44651F-646D-F06B-EB29-759CD265525F}"/>
              </a:ext>
            </a:extLst>
          </p:cNvPr>
          <p:cNvSpPr/>
          <p:nvPr/>
        </p:nvSpPr>
        <p:spPr>
          <a:xfrm>
            <a:off x="3585347" y="-2169307"/>
            <a:ext cx="4789812" cy="1198108"/>
          </a:xfrm>
          <a:custGeom>
            <a:avLst/>
            <a:gdLst/>
            <a:ahLst/>
            <a:cxnLst/>
            <a:rect l="l" t="t" r="r" b="b"/>
            <a:pathLst>
              <a:path w="4655810" h="1273215">
                <a:moveTo>
                  <a:pt x="3568985" y="615013"/>
                </a:moveTo>
                <a:lnTo>
                  <a:pt x="3650841" y="615013"/>
                </a:lnTo>
                <a:cubicBezTo>
                  <a:pt x="3676389" y="615013"/>
                  <a:pt x="3697473" y="619788"/>
                  <a:pt x="3714093" y="629338"/>
                </a:cubicBezTo>
                <a:cubicBezTo>
                  <a:pt x="3730712" y="638887"/>
                  <a:pt x="3739021" y="654824"/>
                  <a:pt x="3739021" y="677149"/>
                </a:cubicBezTo>
                <a:cubicBezTo>
                  <a:pt x="3739021" y="694512"/>
                  <a:pt x="3735115" y="708340"/>
                  <a:pt x="3727301" y="718634"/>
                </a:cubicBezTo>
                <a:cubicBezTo>
                  <a:pt x="3719488" y="728928"/>
                  <a:pt x="3708884" y="736122"/>
                  <a:pt x="3695489" y="740215"/>
                </a:cubicBezTo>
                <a:cubicBezTo>
                  <a:pt x="3682095" y="744307"/>
                  <a:pt x="3667212" y="746354"/>
                  <a:pt x="3650841" y="746354"/>
                </a:cubicBezTo>
                <a:lnTo>
                  <a:pt x="3568985" y="746354"/>
                </a:lnTo>
                <a:close/>
                <a:moveTo>
                  <a:pt x="3174144" y="607571"/>
                </a:moveTo>
                <a:lnTo>
                  <a:pt x="3174144" y="691287"/>
                </a:lnTo>
                <a:lnTo>
                  <a:pt x="3379899" y="691287"/>
                </a:lnTo>
                <a:lnTo>
                  <a:pt x="3379899" y="607571"/>
                </a:lnTo>
                <a:close/>
                <a:moveTo>
                  <a:pt x="2440719" y="607571"/>
                </a:moveTo>
                <a:lnTo>
                  <a:pt x="2440719" y="691287"/>
                </a:lnTo>
                <a:lnTo>
                  <a:pt x="2646474" y="691287"/>
                </a:lnTo>
                <a:lnTo>
                  <a:pt x="2646474" y="607571"/>
                </a:lnTo>
                <a:close/>
                <a:moveTo>
                  <a:pt x="2906998" y="435675"/>
                </a:moveTo>
                <a:lnTo>
                  <a:pt x="2972110" y="636221"/>
                </a:lnTo>
                <a:lnTo>
                  <a:pt x="2841885" y="636221"/>
                </a:lnTo>
                <a:close/>
                <a:moveTo>
                  <a:pt x="1202023" y="435675"/>
                </a:moveTo>
                <a:lnTo>
                  <a:pt x="1267135" y="636221"/>
                </a:lnTo>
                <a:lnTo>
                  <a:pt x="1136910" y="636221"/>
                </a:lnTo>
                <a:close/>
                <a:moveTo>
                  <a:pt x="3568985" y="416699"/>
                </a:moveTo>
                <a:lnTo>
                  <a:pt x="3634098" y="416699"/>
                </a:lnTo>
                <a:cubicBezTo>
                  <a:pt x="3647740" y="416699"/>
                  <a:pt x="3659894" y="418498"/>
                  <a:pt x="3670560" y="422094"/>
                </a:cubicBezTo>
                <a:cubicBezTo>
                  <a:pt x="3681226" y="425691"/>
                  <a:pt x="3689660" y="431644"/>
                  <a:pt x="3695861" y="439954"/>
                </a:cubicBezTo>
                <a:cubicBezTo>
                  <a:pt x="3702062" y="448263"/>
                  <a:pt x="3705163" y="459487"/>
                  <a:pt x="3705163" y="473626"/>
                </a:cubicBezTo>
                <a:cubicBezTo>
                  <a:pt x="3705163" y="493718"/>
                  <a:pt x="3698342" y="508973"/>
                  <a:pt x="3684699" y="519391"/>
                </a:cubicBezTo>
                <a:cubicBezTo>
                  <a:pt x="3671056" y="529809"/>
                  <a:pt x="3654189" y="535018"/>
                  <a:pt x="3634098" y="535018"/>
                </a:cubicBezTo>
                <a:lnTo>
                  <a:pt x="3568985" y="535018"/>
                </a:lnTo>
                <a:close/>
                <a:moveTo>
                  <a:pt x="4116077" y="332239"/>
                </a:moveTo>
                <a:lnTo>
                  <a:pt x="4116077" y="419304"/>
                </a:lnTo>
                <a:lnTo>
                  <a:pt x="4250023" y="419304"/>
                </a:lnTo>
                <a:lnTo>
                  <a:pt x="4250023" y="833046"/>
                </a:lnTo>
                <a:lnTo>
                  <a:pt x="4354575" y="833046"/>
                </a:lnTo>
                <a:lnTo>
                  <a:pt x="4354575" y="419304"/>
                </a:lnTo>
                <a:lnTo>
                  <a:pt x="4487776" y="419304"/>
                </a:lnTo>
                <a:lnTo>
                  <a:pt x="4487776" y="332239"/>
                </a:lnTo>
                <a:close/>
                <a:moveTo>
                  <a:pt x="3940684" y="332239"/>
                </a:moveTo>
                <a:lnTo>
                  <a:pt x="3940684" y="833046"/>
                </a:lnTo>
                <a:lnTo>
                  <a:pt x="4045235" y="833046"/>
                </a:lnTo>
                <a:lnTo>
                  <a:pt x="4045235" y="332239"/>
                </a:lnTo>
                <a:close/>
                <a:moveTo>
                  <a:pt x="3464434" y="332239"/>
                </a:moveTo>
                <a:lnTo>
                  <a:pt x="3464434" y="833046"/>
                </a:lnTo>
                <a:lnTo>
                  <a:pt x="3654561" y="833046"/>
                </a:lnTo>
                <a:cubicBezTo>
                  <a:pt x="3694249" y="833046"/>
                  <a:pt x="3728293" y="827775"/>
                  <a:pt x="3756695" y="817233"/>
                </a:cubicBezTo>
                <a:cubicBezTo>
                  <a:pt x="3785096" y="806691"/>
                  <a:pt x="3806924" y="790568"/>
                  <a:pt x="3822179" y="768864"/>
                </a:cubicBezTo>
                <a:cubicBezTo>
                  <a:pt x="3837434" y="747160"/>
                  <a:pt x="3845061" y="719565"/>
                  <a:pt x="3845061" y="686078"/>
                </a:cubicBezTo>
                <a:cubicBezTo>
                  <a:pt x="3845061" y="654824"/>
                  <a:pt x="3835946" y="628531"/>
                  <a:pt x="3817714" y="607199"/>
                </a:cubicBezTo>
                <a:cubicBezTo>
                  <a:pt x="3799483" y="585867"/>
                  <a:pt x="3773004" y="571729"/>
                  <a:pt x="3738277" y="564783"/>
                </a:cubicBezTo>
                <a:cubicBezTo>
                  <a:pt x="3760353" y="556598"/>
                  <a:pt x="3778027" y="543265"/>
                  <a:pt x="3791297" y="524786"/>
                </a:cubicBezTo>
                <a:cubicBezTo>
                  <a:pt x="3804568" y="506306"/>
                  <a:pt x="3811203" y="483796"/>
                  <a:pt x="3811203" y="457255"/>
                </a:cubicBezTo>
                <a:cubicBezTo>
                  <a:pt x="3811203" y="414839"/>
                  <a:pt x="3795452" y="383399"/>
                  <a:pt x="3763950" y="362935"/>
                </a:cubicBezTo>
                <a:cubicBezTo>
                  <a:pt x="3732448" y="342471"/>
                  <a:pt x="3689660" y="332239"/>
                  <a:pt x="3635586" y="332239"/>
                </a:cubicBezTo>
                <a:close/>
                <a:moveTo>
                  <a:pt x="2852303" y="332239"/>
                </a:moveTo>
                <a:lnTo>
                  <a:pt x="2672221" y="833046"/>
                </a:lnTo>
                <a:lnTo>
                  <a:pt x="2780122" y="833046"/>
                </a:lnTo>
                <a:lnTo>
                  <a:pt x="2816957" y="722913"/>
                </a:lnTo>
                <a:lnTo>
                  <a:pt x="2997783" y="722913"/>
                </a:lnTo>
                <a:lnTo>
                  <a:pt x="3033502" y="833046"/>
                </a:lnTo>
                <a:lnTo>
                  <a:pt x="3142518" y="833046"/>
                </a:lnTo>
                <a:lnTo>
                  <a:pt x="2962064" y="332239"/>
                </a:lnTo>
                <a:close/>
                <a:moveTo>
                  <a:pt x="2026159" y="332239"/>
                </a:moveTo>
                <a:lnTo>
                  <a:pt x="2026159" y="833046"/>
                </a:lnTo>
                <a:lnTo>
                  <a:pt x="2130710" y="833046"/>
                </a:lnTo>
                <a:lnTo>
                  <a:pt x="2130710" y="576690"/>
                </a:lnTo>
                <a:lnTo>
                  <a:pt x="2317490" y="833046"/>
                </a:lnTo>
                <a:lnTo>
                  <a:pt x="2438412" y="833046"/>
                </a:lnTo>
                <a:lnTo>
                  <a:pt x="2240843" y="567016"/>
                </a:lnTo>
                <a:lnTo>
                  <a:pt x="2426134" y="332239"/>
                </a:lnTo>
                <a:lnTo>
                  <a:pt x="2310420" y="332239"/>
                </a:lnTo>
                <a:lnTo>
                  <a:pt x="2130710" y="571109"/>
                </a:lnTo>
                <a:lnTo>
                  <a:pt x="2130710" y="332239"/>
                </a:lnTo>
                <a:close/>
                <a:moveTo>
                  <a:pt x="1147328" y="332239"/>
                </a:moveTo>
                <a:lnTo>
                  <a:pt x="967246" y="833046"/>
                </a:lnTo>
                <a:lnTo>
                  <a:pt x="1075147" y="833046"/>
                </a:lnTo>
                <a:lnTo>
                  <a:pt x="1111982" y="722913"/>
                </a:lnTo>
                <a:lnTo>
                  <a:pt x="1292808" y="722913"/>
                </a:lnTo>
                <a:lnTo>
                  <a:pt x="1328527" y="833046"/>
                </a:lnTo>
                <a:lnTo>
                  <a:pt x="1437543" y="833046"/>
                </a:lnTo>
                <a:lnTo>
                  <a:pt x="1257089" y="332239"/>
                </a:lnTo>
                <a:close/>
                <a:moveTo>
                  <a:pt x="473583" y="332239"/>
                </a:moveTo>
                <a:lnTo>
                  <a:pt x="473583" y="833046"/>
                </a:lnTo>
                <a:lnTo>
                  <a:pt x="578135" y="833046"/>
                </a:lnTo>
                <a:lnTo>
                  <a:pt x="578135" y="620222"/>
                </a:lnTo>
                <a:lnTo>
                  <a:pt x="805098" y="620222"/>
                </a:lnTo>
                <a:lnTo>
                  <a:pt x="805098" y="833046"/>
                </a:lnTo>
                <a:lnTo>
                  <a:pt x="909650" y="833046"/>
                </a:lnTo>
                <a:lnTo>
                  <a:pt x="909650" y="332239"/>
                </a:lnTo>
                <a:lnTo>
                  <a:pt x="805098" y="332239"/>
                </a:lnTo>
                <a:lnTo>
                  <a:pt x="805098" y="527948"/>
                </a:lnTo>
                <a:lnTo>
                  <a:pt x="578135" y="527948"/>
                </a:lnTo>
                <a:lnTo>
                  <a:pt x="578135" y="332239"/>
                </a:lnTo>
                <a:close/>
                <a:moveTo>
                  <a:pt x="1704243" y="325542"/>
                </a:moveTo>
                <a:cubicBezTo>
                  <a:pt x="1653642" y="325542"/>
                  <a:pt x="1610110" y="336146"/>
                  <a:pt x="1573647" y="357354"/>
                </a:cubicBezTo>
                <a:cubicBezTo>
                  <a:pt x="1537184" y="378562"/>
                  <a:pt x="1509154" y="408452"/>
                  <a:pt x="1489559" y="447023"/>
                </a:cubicBezTo>
                <a:cubicBezTo>
                  <a:pt x="1469963" y="485594"/>
                  <a:pt x="1460165" y="530925"/>
                  <a:pt x="1460165" y="583015"/>
                </a:cubicBezTo>
                <a:cubicBezTo>
                  <a:pt x="1460165" y="635105"/>
                  <a:pt x="1469963" y="680311"/>
                  <a:pt x="1489559" y="718634"/>
                </a:cubicBezTo>
                <a:cubicBezTo>
                  <a:pt x="1509154" y="756958"/>
                  <a:pt x="1537184" y="786723"/>
                  <a:pt x="1573647" y="807931"/>
                </a:cubicBezTo>
                <a:cubicBezTo>
                  <a:pt x="1610110" y="829139"/>
                  <a:pt x="1653642" y="839743"/>
                  <a:pt x="1704243" y="839743"/>
                </a:cubicBezTo>
                <a:cubicBezTo>
                  <a:pt x="1748396" y="839743"/>
                  <a:pt x="1786595" y="832488"/>
                  <a:pt x="1818841" y="817977"/>
                </a:cubicBezTo>
                <a:cubicBezTo>
                  <a:pt x="1851087" y="803467"/>
                  <a:pt x="1876512" y="782134"/>
                  <a:pt x="1895115" y="753981"/>
                </a:cubicBezTo>
                <a:cubicBezTo>
                  <a:pt x="1913719" y="725828"/>
                  <a:pt x="1924509" y="691287"/>
                  <a:pt x="1927486" y="650360"/>
                </a:cubicBezTo>
                <a:lnTo>
                  <a:pt x="1820329" y="650360"/>
                </a:lnTo>
                <a:cubicBezTo>
                  <a:pt x="1817353" y="683102"/>
                  <a:pt x="1805880" y="708340"/>
                  <a:pt x="1785913" y="726076"/>
                </a:cubicBezTo>
                <a:cubicBezTo>
                  <a:pt x="1765945" y="743811"/>
                  <a:pt x="1738722" y="752679"/>
                  <a:pt x="1704243" y="752679"/>
                </a:cubicBezTo>
                <a:cubicBezTo>
                  <a:pt x="1671501" y="752679"/>
                  <a:pt x="1645146" y="744865"/>
                  <a:pt x="1625178" y="729238"/>
                </a:cubicBezTo>
                <a:cubicBezTo>
                  <a:pt x="1605211" y="713611"/>
                  <a:pt x="1590700" y="692900"/>
                  <a:pt x="1581646" y="667103"/>
                </a:cubicBezTo>
                <a:cubicBezTo>
                  <a:pt x="1572592" y="641306"/>
                  <a:pt x="1568066" y="613276"/>
                  <a:pt x="1568066" y="583015"/>
                </a:cubicBezTo>
                <a:cubicBezTo>
                  <a:pt x="1568066" y="552505"/>
                  <a:pt x="1572592" y="524414"/>
                  <a:pt x="1581646" y="498741"/>
                </a:cubicBezTo>
                <a:cubicBezTo>
                  <a:pt x="1590700" y="473068"/>
                  <a:pt x="1605211" y="452294"/>
                  <a:pt x="1625178" y="436419"/>
                </a:cubicBezTo>
                <a:cubicBezTo>
                  <a:pt x="1645146" y="420544"/>
                  <a:pt x="1671501" y="412607"/>
                  <a:pt x="1704243" y="412607"/>
                </a:cubicBezTo>
                <a:cubicBezTo>
                  <a:pt x="1724583" y="412607"/>
                  <a:pt x="1742939" y="415955"/>
                  <a:pt x="1759310" y="422652"/>
                </a:cubicBezTo>
                <a:cubicBezTo>
                  <a:pt x="1775681" y="429350"/>
                  <a:pt x="1789137" y="439396"/>
                  <a:pt x="1799679" y="452790"/>
                </a:cubicBezTo>
                <a:cubicBezTo>
                  <a:pt x="1810221" y="466185"/>
                  <a:pt x="1816857" y="483052"/>
                  <a:pt x="1819585" y="503392"/>
                </a:cubicBezTo>
                <a:lnTo>
                  <a:pt x="1926741" y="503392"/>
                </a:lnTo>
                <a:cubicBezTo>
                  <a:pt x="1924757" y="464696"/>
                  <a:pt x="1913471" y="432140"/>
                  <a:pt x="1892883" y="405723"/>
                </a:cubicBezTo>
                <a:cubicBezTo>
                  <a:pt x="1872295" y="379306"/>
                  <a:pt x="1845506" y="359339"/>
                  <a:pt x="1812516" y="345820"/>
                </a:cubicBezTo>
                <a:cubicBezTo>
                  <a:pt x="1779526" y="332301"/>
                  <a:pt x="1743435" y="325542"/>
                  <a:pt x="1704243" y="325542"/>
                </a:cubicBezTo>
                <a:close/>
                <a:moveTo>
                  <a:pt x="212207" y="0"/>
                </a:moveTo>
                <a:lnTo>
                  <a:pt x="4443603" y="0"/>
                </a:lnTo>
                <a:cubicBezTo>
                  <a:pt x="4560802" y="0"/>
                  <a:pt x="4655810" y="95008"/>
                  <a:pt x="4655810" y="212207"/>
                </a:cubicBezTo>
                <a:lnTo>
                  <a:pt x="4655810" y="1061008"/>
                </a:lnTo>
                <a:cubicBezTo>
                  <a:pt x="4655810" y="1178207"/>
                  <a:pt x="4560802" y="1273215"/>
                  <a:pt x="4443603" y="1273215"/>
                </a:cubicBezTo>
                <a:lnTo>
                  <a:pt x="212207" y="1273215"/>
                </a:lnTo>
                <a:cubicBezTo>
                  <a:pt x="95008" y="1273215"/>
                  <a:pt x="0" y="1178207"/>
                  <a:pt x="0" y="1061008"/>
                </a:cubicBezTo>
                <a:lnTo>
                  <a:pt x="0" y="212207"/>
                </a:lnTo>
                <a:cubicBezTo>
                  <a:pt x="0" y="95008"/>
                  <a:pt x="95008" y="0"/>
                  <a:pt x="212207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9A99F-E822-C939-F956-66B213C59EE8}"/>
              </a:ext>
            </a:extLst>
          </p:cNvPr>
          <p:cNvSpPr/>
          <p:nvPr/>
        </p:nvSpPr>
        <p:spPr>
          <a:xfrm>
            <a:off x="265446" y="9998506"/>
            <a:ext cx="119059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pperplate Gothic Bold" panose="020E0705020206020404" pitchFamily="34" charset="0"/>
              </a:rPr>
              <a:t>MEMS based Machine Vibration Monitoring and Management System</a:t>
            </a:r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1BC16C32-E773-5D3E-8D78-9649CF23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F24AB7-C178-4482-D5A1-FE2F79F94A36}"/>
              </a:ext>
            </a:extLst>
          </p:cNvPr>
          <p:cNvSpPr txBox="1"/>
          <p:nvPr/>
        </p:nvSpPr>
        <p:spPr>
          <a:xfrm>
            <a:off x="3585347" y="12419953"/>
            <a:ext cx="561074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bg1"/>
                </a:solidFill>
              </a:rPr>
              <a:t>	          </a:t>
            </a:r>
            <a:r>
              <a:rPr lang="en-IN" sz="2000" u="sng" dirty="0">
                <a:solidFill>
                  <a:schemeClr val="bg1"/>
                </a:solidFill>
              </a:rPr>
              <a:t>TEAM – 6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23BME007 	-	AKSHAI U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23BME016	-	DEENADHAYALAN B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23BME017 	-	DEEPAK PRASANNA S M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23BME046	-	KEERTHIN P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23BME053	-	MITHRANN S </a:t>
            </a:r>
            <a:r>
              <a:rPr lang="en-IN" sz="2000" dirty="0" err="1">
                <a:solidFill>
                  <a:schemeClr val="bg1"/>
                </a:solidFill>
              </a:rPr>
              <a:t>S</a:t>
            </a:r>
            <a:endParaRPr lang="en-IN" sz="2000" dirty="0">
              <a:solidFill>
                <a:schemeClr val="bg1"/>
              </a:solidFill>
            </a:endParaRP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23BME055	-	NAREN 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EB1706-BCD8-AA01-B5F4-271E3AA6349D}"/>
              </a:ext>
            </a:extLst>
          </p:cNvPr>
          <p:cNvSpPr txBox="1"/>
          <p:nvPr/>
        </p:nvSpPr>
        <p:spPr>
          <a:xfrm>
            <a:off x="3386468" y="11567296"/>
            <a:ext cx="637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  <a:latin typeface="Baguet Script" panose="020F0502020204030204" pitchFamily="2" charset="0"/>
              </a:rPr>
              <a:t>Smart Monitoring for Safer Machines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4B368507-B363-C397-8B62-8D8EA00AE597}"/>
              </a:ext>
            </a:extLst>
          </p:cNvPr>
          <p:cNvSpPr/>
          <p:nvPr/>
        </p:nvSpPr>
        <p:spPr>
          <a:xfrm>
            <a:off x="16727830" y="3875171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66AEECE9-49A3-9D3A-BA81-57B48368C3FD}"/>
              </a:ext>
            </a:extLst>
          </p:cNvPr>
          <p:cNvSpPr/>
          <p:nvPr/>
        </p:nvSpPr>
        <p:spPr>
          <a:xfrm>
            <a:off x="3082097" y="-4411680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Problem Statement </a:t>
            </a:r>
            <a:endParaRPr lang="en-US" sz="5400" u="sng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90889473-C4F5-1773-D289-50754D089685}"/>
              </a:ext>
            </a:extLst>
          </p:cNvPr>
          <p:cNvSpPr/>
          <p:nvPr/>
        </p:nvSpPr>
        <p:spPr>
          <a:xfrm>
            <a:off x="-11960756" y="2791013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619FC7-965D-1EF0-24AF-67A420E03861}"/>
              </a:ext>
            </a:extLst>
          </p:cNvPr>
          <p:cNvGrpSpPr/>
          <p:nvPr/>
        </p:nvGrpSpPr>
        <p:grpSpPr>
          <a:xfrm>
            <a:off x="-11857122" y="2953127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C4D4DDF1-BFA3-E7F1-5FCB-1F49E627853C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9569A657-1716-F886-2648-D6C5F5B56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0264B98E-4D6A-A4CA-7FAA-10A6E1FD2092}"/>
              </a:ext>
            </a:extLst>
          </p:cNvPr>
          <p:cNvSpPr/>
          <p:nvPr/>
        </p:nvSpPr>
        <p:spPr>
          <a:xfrm>
            <a:off x="-11793077" y="3578519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750C7916-E495-7F98-7731-E5987D5D5315}"/>
              </a:ext>
            </a:extLst>
          </p:cNvPr>
          <p:cNvSpPr/>
          <p:nvPr/>
        </p:nvSpPr>
        <p:spPr>
          <a:xfrm>
            <a:off x="-11793077" y="3840399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D2523A70-C9B8-D89E-04D1-AF36DADE462F}"/>
              </a:ext>
            </a:extLst>
          </p:cNvPr>
          <p:cNvSpPr/>
          <p:nvPr/>
        </p:nvSpPr>
        <p:spPr>
          <a:xfrm>
            <a:off x="16727830" y="1936652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E7804C-685A-E4EE-0A7A-78E7BCF499A6}"/>
              </a:ext>
            </a:extLst>
          </p:cNvPr>
          <p:cNvGrpSpPr/>
          <p:nvPr/>
        </p:nvGrpSpPr>
        <p:grpSpPr>
          <a:xfrm>
            <a:off x="16895508" y="2125224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D249B62-820C-7BD6-405B-2E484969ED93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D2D9FE9E-E6FF-A127-BF63-37A066B7E95B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A0CB24CC-060F-63F9-9DA8-B55DF4B56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7AFFDE07-DAA0-546D-7FF0-59EDA39A0395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303A389A-0D05-207E-20E0-88869213EFE2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77DDC324-53A3-45D4-3457-660195BB303F}"/>
              </a:ext>
            </a:extLst>
          </p:cNvPr>
          <p:cNvSpPr/>
          <p:nvPr/>
        </p:nvSpPr>
        <p:spPr>
          <a:xfrm>
            <a:off x="-11956986" y="4731812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0A9BE8-B89D-E7CC-D97C-E0B2190345F7}"/>
              </a:ext>
            </a:extLst>
          </p:cNvPr>
          <p:cNvGrpSpPr/>
          <p:nvPr/>
        </p:nvGrpSpPr>
        <p:grpSpPr>
          <a:xfrm>
            <a:off x="-11819065" y="4869157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20F3E83F-9326-CFF0-4F04-8DEA24B4F15D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8607E1F2-CF0A-7BD1-6234-AEF4BD6E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D9F0E0A4-5753-ED3D-C542-97E84E0DF50B}"/>
              </a:ext>
            </a:extLst>
          </p:cNvPr>
          <p:cNvSpPr/>
          <p:nvPr/>
        </p:nvSpPr>
        <p:spPr>
          <a:xfrm>
            <a:off x="-11819065" y="556401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9A2E380D-78AF-42CF-2FC4-0F7B344438D5}"/>
              </a:ext>
            </a:extLst>
          </p:cNvPr>
          <p:cNvSpPr/>
          <p:nvPr/>
        </p:nvSpPr>
        <p:spPr>
          <a:xfrm>
            <a:off x="-11819065" y="5909456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C4BB53-2A68-33B3-E221-EDD2E26CDF4C}"/>
              </a:ext>
            </a:extLst>
          </p:cNvPr>
          <p:cNvGrpSpPr/>
          <p:nvPr/>
        </p:nvGrpSpPr>
        <p:grpSpPr>
          <a:xfrm>
            <a:off x="16921495" y="3965223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D05D0D-B0F9-5F8F-F4A9-22F365DB13F3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AB12E934-B26B-1E3C-F019-3A41783360A6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55F727E9-731D-EC2D-C528-081F65C24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23F0E372-400A-0D88-CFA2-E68AED790DC0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F9AA403C-F24C-A70D-2907-35B296844370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sp>
        <p:nvSpPr>
          <p:cNvPr id="58" name="Text 0">
            <a:extLst>
              <a:ext uri="{FF2B5EF4-FFF2-40B4-BE49-F238E27FC236}">
                <a16:creationId xmlns:a16="http://schemas.microsoft.com/office/drawing/2014/main" id="{CD1D07C7-D415-8EA3-9AF9-92A110D8B9D0}"/>
              </a:ext>
            </a:extLst>
          </p:cNvPr>
          <p:cNvSpPr/>
          <p:nvPr/>
        </p:nvSpPr>
        <p:spPr>
          <a:xfrm>
            <a:off x="2393078" y="-3285691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Hardware Architecture</a:t>
            </a:r>
            <a:endParaRPr lang="en-US" sz="5400" dirty="0"/>
          </a:p>
        </p:txBody>
      </p:sp>
      <p:sp>
        <p:nvSpPr>
          <p:cNvPr id="59" name="Text 0">
            <a:extLst>
              <a:ext uri="{FF2B5EF4-FFF2-40B4-BE49-F238E27FC236}">
                <a16:creationId xmlns:a16="http://schemas.microsoft.com/office/drawing/2014/main" id="{F886903A-D469-50FF-A58E-FD55F1E23893}"/>
              </a:ext>
            </a:extLst>
          </p:cNvPr>
          <p:cNvSpPr/>
          <p:nvPr/>
        </p:nvSpPr>
        <p:spPr>
          <a:xfrm>
            <a:off x="-9110743" y="7006354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5400" u="sng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98F42F-4BF8-5D78-85CF-2DECB15BBD57}"/>
              </a:ext>
            </a:extLst>
          </p:cNvPr>
          <p:cNvGrpSpPr/>
          <p:nvPr/>
        </p:nvGrpSpPr>
        <p:grpSpPr>
          <a:xfrm>
            <a:off x="14833570" y="984723"/>
            <a:ext cx="10109511" cy="2188601"/>
            <a:chOff x="614191" y="2053131"/>
            <a:chExt cx="7760968" cy="3067509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C166558-B161-26B6-144B-84B689AEF2A7}"/>
                </a:ext>
              </a:extLst>
            </p:cNvPr>
            <p:cNvSpPr/>
            <p:nvPr/>
          </p:nvSpPr>
          <p:spPr>
            <a:xfrm>
              <a:off x="614191" y="2053131"/>
              <a:ext cx="7760968" cy="306750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097C13-D285-9190-1885-C7110DEDD3C5}"/>
                </a:ext>
              </a:extLst>
            </p:cNvPr>
            <p:cNvSpPr txBox="1"/>
            <p:nvPr/>
          </p:nvSpPr>
          <p:spPr>
            <a:xfrm>
              <a:off x="632784" y="2294310"/>
              <a:ext cx="752491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It is found from a study that machines often experience problems when they face prolonged vibrations. These vibrations make parts wear out faster, cause breakdowns, create noise, and reduce the quality of work.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This leads to unexpected stoppages, higher repair costs, and lower efficiency, showing the need for a reliable system to track machine vibrations.</a:t>
              </a:r>
              <a:endParaRPr lang="en-IN" sz="24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pic>
        <p:nvPicPr>
          <p:cNvPr id="2052" name="Picture 4" descr="Reactive Maintenance May Not Be The Best Idea">
            <a:extLst>
              <a:ext uri="{FF2B5EF4-FFF2-40B4-BE49-F238E27FC236}">
                <a16:creationId xmlns:a16="http://schemas.microsoft.com/office/drawing/2014/main" id="{74CBB5FE-20D4-FF68-7420-B0E031C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76" y="11573678"/>
            <a:ext cx="6429684" cy="3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D7439-2AC8-3BE1-42A7-93070692E044}"/>
              </a:ext>
            </a:extLst>
          </p:cNvPr>
          <p:cNvSpPr txBox="1"/>
          <p:nvPr/>
        </p:nvSpPr>
        <p:spPr>
          <a:xfrm>
            <a:off x="6064750" y="2129071"/>
            <a:ext cx="59339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    Wireless Data Logging and Alert System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can wirelessly store the vibration data in the BLYNK WEB CONSOLE and also generate a sound based alert when the vibration exceeds the threshold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 Calibration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calibrates the threshold value of vibration beyond which an alarm should be triggered automatically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24DE2-ED50-F591-6EB9-19B13251BA65}"/>
              </a:ext>
            </a:extLst>
          </p:cNvPr>
          <p:cNvSpPr txBox="1"/>
          <p:nvPr/>
        </p:nvSpPr>
        <p:spPr>
          <a:xfrm>
            <a:off x="284482" y="2079023"/>
            <a:ext cx="5933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MEMS based Machine Vibration Monitoring and Management System that can measure vibration and wirelessly log data along with alerts for high vibration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Continuous and Real Time Sensing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ADXL345 measures even the minute fluctuations in vibrations and the ESP32 module process these values to get its equivalent vibration measurement in real time.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683698E-7BBD-6FDD-3F72-30A6919A5466}"/>
              </a:ext>
            </a:extLst>
          </p:cNvPr>
          <p:cNvSpPr/>
          <p:nvPr/>
        </p:nvSpPr>
        <p:spPr>
          <a:xfrm>
            <a:off x="4417442" y="743412"/>
            <a:ext cx="3514514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Our Solution </a:t>
            </a:r>
            <a:endParaRPr lang="en-US" sz="5400" u="sng" dirty="0"/>
          </a:p>
        </p:txBody>
      </p:sp>
      <p:pic>
        <p:nvPicPr>
          <p:cNvPr id="14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7410D4D6-1F94-5789-B25D-73A39CDA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06211">
            <a:off x="-5720996" y="1944454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EF0AD2FA-84CC-947D-A9FC-17F6A738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08131">
            <a:off x="14901196" y="561596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66CCCDC6-4961-3BA7-F992-F737B0C2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39074">
            <a:off x="-7066236" y="3116263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Gsm Sim800l">
            <a:extLst>
              <a:ext uri="{FF2B5EF4-FFF2-40B4-BE49-F238E27FC236}">
                <a16:creationId xmlns:a16="http://schemas.microsoft.com/office/drawing/2014/main" id="{DD5370B5-E8D0-29C7-2990-1724613A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91022">
            <a:off x="15607525" y="3587706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57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6DDA-1606-C3CC-CEFF-F683257B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8A85E70-8674-1A31-A87A-74708BE37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00F97-3467-5EB9-3F4C-393212EC8BB5}"/>
              </a:ext>
            </a:extLst>
          </p:cNvPr>
          <p:cNvSpPr/>
          <p:nvPr/>
        </p:nvSpPr>
        <p:spPr>
          <a:xfrm>
            <a:off x="3585347" y="-2169307"/>
            <a:ext cx="4789812" cy="1198108"/>
          </a:xfrm>
          <a:custGeom>
            <a:avLst/>
            <a:gdLst/>
            <a:ahLst/>
            <a:cxnLst/>
            <a:rect l="l" t="t" r="r" b="b"/>
            <a:pathLst>
              <a:path w="4655810" h="1273215">
                <a:moveTo>
                  <a:pt x="3568985" y="615013"/>
                </a:moveTo>
                <a:lnTo>
                  <a:pt x="3650841" y="615013"/>
                </a:lnTo>
                <a:cubicBezTo>
                  <a:pt x="3676389" y="615013"/>
                  <a:pt x="3697473" y="619788"/>
                  <a:pt x="3714093" y="629338"/>
                </a:cubicBezTo>
                <a:cubicBezTo>
                  <a:pt x="3730712" y="638887"/>
                  <a:pt x="3739021" y="654824"/>
                  <a:pt x="3739021" y="677149"/>
                </a:cubicBezTo>
                <a:cubicBezTo>
                  <a:pt x="3739021" y="694512"/>
                  <a:pt x="3735115" y="708340"/>
                  <a:pt x="3727301" y="718634"/>
                </a:cubicBezTo>
                <a:cubicBezTo>
                  <a:pt x="3719488" y="728928"/>
                  <a:pt x="3708884" y="736122"/>
                  <a:pt x="3695489" y="740215"/>
                </a:cubicBezTo>
                <a:cubicBezTo>
                  <a:pt x="3682095" y="744307"/>
                  <a:pt x="3667212" y="746354"/>
                  <a:pt x="3650841" y="746354"/>
                </a:cubicBezTo>
                <a:lnTo>
                  <a:pt x="3568985" y="746354"/>
                </a:lnTo>
                <a:close/>
                <a:moveTo>
                  <a:pt x="3174144" y="607571"/>
                </a:moveTo>
                <a:lnTo>
                  <a:pt x="3174144" y="691287"/>
                </a:lnTo>
                <a:lnTo>
                  <a:pt x="3379899" y="691287"/>
                </a:lnTo>
                <a:lnTo>
                  <a:pt x="3379899" y="607571"/>
                </a:lnTo>
                <a:close/>
                <a:moveTo>
                  <a:pt x="2440719" y="607571"/>
                </a:moveTo>
                <a:lnTo>
                  <a:pt x="2440719" y="691287"/>
                </a:lnTo>
                <a:lnTo>
                  <a:pt x="2646474" y="691287"/>
                </a:lnTo>
                <a:lnTo>
                  <a:pt x="2646474" y="607571"/>
                </a:lnTo>
                <a:close/>
                <a:moveTo>
                  <a:pt x="2906998" y="435675"/>
                </a:moveTo>
                <a:lnTo>
                  <a:pt x="2972110" y="636221"/>
                </a:lnTo>
                <a:lnTo>
                  <a:pt x="2841885" y="636221"/>
                </a:lnTo>
                <a:close/>
                <a:moveTo>
                  <a:pt x="1202023" y="435675"/>
                </a:moveTo>
                <a:lnTo>
                  <a:pt x="1267135" y="636221"/>
                </a:lnTo>
                <a:lnTo>
                  <a:pt x="1136910" y="636221"/>
                </a:lnTo>
                <a:close/>
                <a:moveTo>
                  <a:pt x="3568985" y="416699"/>
                </a:moveTo>
                <a:lnTo>
                  <a:pt x="3634098" y="416699"/>
                </a:lnTo>
                <a:cubicBezTo>
                  <a:pt x="3647740" y="416699"/>
                  <a:pt x="3659894" y="418498"/>
                  <a:pt x="3670560" y="422094"/>
                </a:cubicBezTo>
                <a:cubicBezTo>
                  <a:pt x="3681226" y="425691"/>
                  <a:pt x="3689660" y="431644"/>
                  <a:pt x="3695861" y="439954"/>
                </a:cubicBezTo>
                <a:cubicBezTo>
                  <a:pt x="3702062" y="448263"/>
                  <a:pt x="3705163" y="459487"/>
                  <a:pt x="3705163" y="473626"/>
                </a:cubicBezTo>
                <a:cubicBezTo>
                  <a:pt x="3705163" y="493718"/>
                  <a:pt x="3698342" y="508973"/>
                  <a:pt x="3684699" y="519391"/>
                </a:cubicBezTo>
                <a:cubicBezTo>
                  <a:pt x="3671056" y="529809"/>
                  <a:pt x="3654189" y="535018"/>
                  <a:pt x="3634098" y="535018"/>
                </a:cubicBezTo>
                <a:lnTo>
                  <a:pt x="3568985" y="535018"/>
                </a:lnTo>
                <a:close/>
                <a:moveTo>
                  <a:pt x="4116077" y="332239"/>
                </a:moveTo>
                <a:lnTo>
                  <a:pt x="4116077" y="419304"/>
                </a:lnTo>
                <a:lnTo>
                  <a:pt x="4250023" y="419304"/>
                </a:lnTo>
                <a:lnTo>
                  <a:pt x="4250023" y="833046"/>
                </a:lnTo>
                <a:lnTo>
                  <a:pt x="4354575" y="833046"/>
                </a:lnTo>
                <a:lnTo>
                  <a:pt x="4354575" y="419304"/>
                </a:lnTo>
                <a:lnTo>
                  <a:pt x="4487776" y="419304"/>
                </a:lnTo>
                <a:lnTo>
                  <a:pt x="4487776" y="332239"/>
                </a:lnTo>
                <a:close/>
                <a:moveTo>
                  <a:pt x="3940684" y="332239"/>
                </a:moveTo>
                <a:lnTo>
                  <a:pt x="3940684" y="833046"/>
                </a:lnTo>
                <a:lnTo>
                  <a:pt x="4045235" y="833046"/>
                </a:lnTo>
                <a:lnTo>
                  <a:pt x="4045235" y="332239"/>
                </a:lnTo>
                <a:close/>
                <a:moveTo>
                  <a:pt x="3464434" y="332239"/>
                </a:moveTo>
                <a:lnTo>
                  <a:pt x="3464434" y="833046"/>
                </a:lnTo>
                <a:lnTo>
                  <a:pt x="3654561" y="833046"/>
                </a:lnTo>
                <a:cubicBezTo>
                  <a:pt x="3694249" y="833046"/>
                  <a:pt x="3728293" y="827775"/>
                  <a:pt x="3756695" y="817233"/>
                </a:cubicBezTo>
                <a:cubicBezTo>
                  <a:pt x="3785096" y="806691"/>
                  <a:pt x="3806924" y="790568"/>
                  <a:pt x="3822179" y="768864"/>
                </a:cubicBezTo>
                <a:cubicBezTo>
                  <a:pt x="3837434" y="747160"/>
                  <a:pt x="3845061" y="719565"/>
                  <a:pt x="3845061" y="686078"/>
                </a:cubicBezTo>
                <a:cubicBezTo>
                  <a:pt x="3845061" y="654824"/>
                  <a:pt x="3835946" y="628531"/>
                  <a:pt x="3817714" y="607199"/>
                </a:cubicBezTo>
                <a:cubicBezTo>
                  <a:pt x="3799483" y="585867"/>
                  <a:pt x="3773004" y="571729"/>
                  <a:pt x="3738277" y="564783"/>
                </a:cubicBezTo>
                <a:cubicBezTo>
                  <a:pt x="3760353" y="556598"/>
                  <a:pt x="3778027" y="543265"/>
                  <a:pt x="3791297" y="524786"/>
                </a:cubicBezTo>
                <a:cubicBezTo>
                  <a:pt x="3804568" y="506306"/>
                  <a:pt x="3811203" y="483796"/>
                  <a:pt x="3811203" y="457255"/>
                </a:cubicBezTo>
                <a:cubicBezTo>
                  <a:pt x="3811203" y="414839"/>
                  <a:pt x="3795452" y="383399"/>
                  <a:pt x="3763950" y="362935"/>
                </a:cubicBezTo>
                <a:cubicBezTo>
                  <a:pt x="3732448" y="342471"/>
                  <a:pt x="3689660" y="332239"/>
                  <a:pt x="3635586" y="332239"/>
                </a:cubicBezTo>
                <a:close/>
                <a:moveTo>
                  <a:pt x="2852303" y="332239"/>
                </a:moveTo>
                <a:lnTo>
                  <a:pt x="2672221" y="833046"/>
                </a:lnTo>
                <a:lnTo>
                  <a:pt x="2780122" y="833046"/>
                </a:lnTo>
                <a:lnTo>
                  <a:pt x="2816957" y="722913"/>
                </a:lnTo>
                <a:lnTo>
                  <a:pt x="2997783" y="722913"/>
                </a:lnTo>
                <a:lnTo>
                  <a:pt x="3033502" y="833046"/>
                </a:lnTo>
                <a:lnTo>
                  <a:pt x="3142518" y="833046"/>
                </a:lnTo>
                <a:lnTo>
                  <a:pt x="2962064" y="332239"/>
                </a:lnTo>
                <a:close/>
                <a:moveTo>
                  <a:pt x="2026159" y="332239"/>
                </a:moveTo>
                <a:lnTo>
                  <a:pt x="2026159" y="833046"/>
                </a:lnTo>
                <a:lnTo>
                  <a:pt x="2130710" y="833046"/>
                </a:lnTo>
                <a:lnTo>
                  <a:pt x="2130710" y="576690"/>
                </a:lnTo>
                <a:lnTo>
                  <a:pt x="2317490" y="833046"/>
                </a:lnTo>
                <a:lnTo>
                  <a:pt x="2438412" y="833046"/>
                </a:lnTo>
                <a:lnTo>
                  <a:pt x="2240843" y="567016"/>
                </a:lnTo>
                <a:lnTo>
                  <a:pt x="2426134" y="332239"/>
                </a:lnTo>
                <a:lnTo>
                  <a:pt x="2310420" y="332239"/>
                </a:lnTo>
                <a:lnTo>
                  <a:pt x="2130710" y="571109"/>
                </a:lnTo>
                <a:lnTo>
                  <a:pt x="2130710" y="332239"/>
                </a:lnTo>
                <a:close/>
                <a:moveTo>
                  <a:pt x="1147328" y="332239"/>
                </a:moveTo>
                <a:lnTo>
                  <a:pt x="967246" y="833046"/>
                </a:lnTo>
                <a:lnTo>
                  <a:pt x="1075147" y="833046"/>
                </a:lnTo>
                <a:lnTo>
                  <a:pt x="1111982" y="722913"/>
                </a:lnTo>
                <a:lnTo>
                  <a:pt x="1292808" y="722913"/>
                </a:lnTo>
                <a:lnTo>
                  <a:pt x="1328527" y="833046"/>
                </a:lnTo>
                <a:lnTo>
                  <a:pt x="1437543" y="833046"/>
                </a:lnTo>
                <a:lnTo>
                  <a:pt x="1257089" y="332239"/>
                </a:lnTo>
                <a:close/>
                <a:moveTo>
                  <a:pt x="473583" y="332239"/>
                </a:moveTo>
                <a:lnTo>
                  <a:pt x="473583" y="833046"/>
                </a:lnTo>
                <a:lnTo>
                  <a:pt x="578135" y="833046"/>
                </a:lnTo>
                <a:lnTo>
                  <a:pt x="578135" y="620222"/>
                </a:lnTo>
                <a:lnTo>
                  <a:pt x="805098" y="620222"/>
                </a:lnTo>
                <a:lnTo>
                  <a:pt x="805098" y="833046"/>
                </a:lnTo>
                <a:lnTo>
                  <a:pt x="909650" y="833046"/>
                </a:lnTo>
                <a:lnTo>
                  <a:pt x="909650" y="332239"/>
                </a:lnTo>
                <a:lnTo>
                  <a:pt x="805098" y="332239"/>
                </a:lnTo>
                <a:lnTo>
                  <a:pt x="805098" y="527948"/>
                </a:lnTo>
                <a:lnTo>
                  <a:pt x="578135" y="527948"/>
                </a:lnTo>
                <a:lnTo>
                  <a:pt x="578135" y="332239"/>
                </a:lnTo>
                <a:close/>
                <a:moveTo>
                  <a:pt x="1704243" y="325542"/>
                </a:moveTo>
                <a:cubicBezTo>
                  <a:pt x="1653642" y="325542"/>
                  <a:pt x="1610110" y="336146"/>
                  <a:pt x="1573647" y="357354"/>
                </a:cubicBezTo>
                <a:cubicBezTo>
                  <a:pt x="1537184" y="378562"/>
                  <a:pt x="1509154" y="408452"/>
                  <a:pt x="1489559" y="447023"/>
                </a:cubicBezTo>
                <a:cubicBezTo>
                  <a:pt x="1469963" y="485594"/>
                  <a:pt x="1460165" y="530925"/>
                  <a:pt x="1460165" y="583015"/>
                </a:cubicBezTo>
                <a:cubicBezTo>
                  <a:pt x="1460165" y="635105"/>
                  <a:pt x="1469963" y="680311"/>
                  <a:pt x="1489559" y="718634"/>
                </a:cubicBezTo>
                <a:cubicBezTo>
                  <a:pt x="1509154" y="756958"/>
                  <a:pt x="1537184" y="786723"/>
                  <a:pt x="1573647" y="807931"/>
                </a:cubicBezTo>
                <a:cubicBezTo>
                  <a:pt x="1610110" y="829139"/>
                  <a:pt x="1653642" y="839743"/>
                  <a:pt x="1704243" y="839743"/>
                </a:cubicBezTo>
                <a:cubicBezTo>
                  <a:pt x="1748396" y="839743"/>
                  <a:pt x="1786595" y="832488"/>
                  <a:pt x="1818841" y="817977"/>
                </a:cubicBezTo>
                <a:cubicBezTo>
                  <a:pt x="1851087" y="803467"/>
                  <a:pt x="1876512" y="782134"/>
                  <a:pt x="1895115" y="753981"/>
                </a:cubicBezTo>
                <a:cubicBezTo>
                  <a:pt x="1913719" y="725828"/>
                  <a:pt x="1924509" y="691287"/>
                  <a:pt x="1927486" y="650360"/>
                </a:cubicBezTo>
                <a:lnTo>
                  <a:pt x="1820329" y="650360"/>
                </a:lnTo>
                <a:cubicBezTo>
                  <a:pt x="1817353" y="683102"/>
                  <a:pt x="1805880" y="708340"/>
                  <a:pt x="1785913" y="726076"/>
                </a:cubicBezTo>
                <a:cubicBezTo>
                  <a:pt x="1765945" y="743811"/>
                  <a:pt x="1738722" y="752679"/>
                  <a:pt x="1704243" y="752679"/>
                </a:cubicBezTo>
                <a:cubicBezTo>
                  <a:pt x="1671501" y="752679"/>
                  <a:pt x="1645146" y="744865"/>
                  <a:pt x="1625178" y="729238"/>
                </a:cubicBezTo>
                <a:cubicBezTo>
                  <a:pt x="1605211" y="713611"/>
                  <a:pt x="1590700" y="692900"/>
                  <a:pt x="1581646" y="667103"/>
                </a:cubicBezTo>
                <a:cubicBezTo>
                  <a:pt x="1572592" y="641306"/>
                  <a:pt x="1568066" y="613276"/>
                  <a:pt x="1568066" y="583015"/>
                </a:cubicBezTo>
                <a:cubicBezTo>
                  <a:pt x="1568066" y="552505"/>
                  <a:pt x="1572592" y="524414"/>
                  <a:pt x="1581646" y="498741"/>
                </a:cubicBezTo>
                <a:cubicBezTo>
                  <a:pt x="1590700" y="473068"/>
                  <a:pt x="1605211" y="452294"/>
                  <a:pt x="1625178" y="436419"/>
                </a:cubicBezTo>
                <a:cubicBezTo>
                  <a:pt x="1645146" y="420544"/>
                  <a:pt x="1671501" y="412607"/>
                  <a:pt x="1704243" y="412607"/>
                </a:cubicBezTo>
                <a:cubicBezTo>
                  <a:pt x="1724583" y="412607"/>
                  <a:pt x="1742939" y="415955"/>
                  <a:pt x="1759310" y="422652"/>
                </a:cubicBezTo>
                <a:cubicBezTo>
                  <a:pt x="1775681" y="429350"/>
                  <a:pt x="1789137" y="439396"/>
                  <a:pt x="1799679" y="452790"/>
                </a:cubicBezTo>
                <a:cubicBezTo>
                  <a:pt x="1810221" y="466185"/>
                  <a:pt x="1816857" y="483052"/>
                  <a:pt x="1819585" y="503392"/>
                </a:cubicBezTo>
                <a:lnTo>
                  <a:pt x="1926741" y="503392"/>
                </a:lnTo>
                <a:cubicBezTo>
                  <a:pt x="1924757" y="464696"/>
                  <a:pt x="1913471" y="432140"/>
                  <a:pt x="1892883" y="405723"/>
                </a:cubicBezTo>
                <a:cubicBezTo>
                  <a:pt x="1872295" y="379306"/>
                  <a:pt x="1845506" y="359339"/>
                  <a:pt x="1812516" y="345820"/>
                </a:cubicBezTo>
                <a:cubicBezTo>
                  <a:pt x="1779526" y="332301"/>
                  <a:pt x="1743435" y="325542"/>
                  <a:pt x="1704243" y="325542"/>
                </a:cubicBezTo>
                <a:close/>
                <a:moveTo>
                  <a:pt x="212207" y="0"/>
                </a:moveTo>
                <a:lnTo>
                  <a:pt x="4443603" y="0"/>
                </a:lnTo>
                <a:cubicBezTo>
                  <a:pt x="4560802" y="0"/>
                  <a:pt x="4655810" y="95008"/>
                  <a:pt x="4655810" y="212207"/>
                </a:cubicBezTo>
                <a:lnTo>
                  <a:pt x="4655810" y="1061008"/>
                </a:lnTo>
                <a:cubicBezTo>
                  <a:pt x="4655810" y="1178207"/>
                  <a:pt x="4560802" y="1273215"/>
                  <a:pt x="4443603" y="1273215"/>
                </a:cubicBezTo>
                <a:lnTo>
                  <a:pt x="212207" y="1273215"/>
                </a:lnTo>
                <a:cubicBezTo>
                  <a:pt x="95008" y="1273215"/>
                  <a:pt x="0" y="1178207"/>
                  <a:pt x="0" y="1061008"/>
                </a:cubicBezTo>
                <a:lnTo>
                  <a:pt x="0" y="212207"/>
                </a:lnTo>
                <a:cubicBezTo>
                  <a:pt x="0" y="95008"/>
                  <a:pt x="95008" y="0"/>
                  <a:pt x="212207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085D84-C6AE-51FB-75E8-F6C751C0C8DC}"/>
              </a:ext>
            </a:extLst>
          </p:cNvPr>
          <p:cNvSpPr/>
          <p:nvPr/>
        </p:nvSpPr>
        <p:spPr>
          <a:xfrm>
            <a:off x="265446" y="9998506"/>
            <a:ext cx="119059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pperplate Gothic Bold" panose="020E0705020206020404" pitchFamily="34" charset="0"/>
              </a:rPr>
              <a:t>MEMS based Machine Vibration Monitoring and Management System</a:t>
            </a:r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80B2E942-1F7D-6F28-A863-9012A81A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64FEE0-569D-A08C-6BAD-A71472D09EA3}"/>
              </a:ext>
            </a:extLst>
          </p:cNvPr>
          <p:cNvSpPr txBox="1"/>
          <p:nvPr/>
        </p:nvSpPr>
        <p:spPr>
          <a:xfrm>
            <a:off x="3585347" y="12419953"/>
            <a:ext cx="561074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bg1"/>
                </a:solidFill>
              </a:rPr>
              <a:t>	          </a:t>
            </a:r>
            <a:r>
              <a:rPr lang="en-IN" sz="2000" u="sng" dirty="0">
                <a:solidFill>
                  <a:schemeClr val="bg1"/>
                </a:solidFill>
              </a:rPr>
              <a:t>TEAM – 6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23BME007 	-	AKSHAI U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23BME016	-	DEENADHAYALAN B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23BME017 	-	DEEPAK PRASANNA S M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23BME046	-	KEERTHIN P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23BME053	-	MITHRANN S </a:t>
            </a:r>
            <a:r>
              <a:rPr lang="en-IN" sz="2000" dirty="0" err="1">
                <a:solidFill>
                  <a:schemeClr val="bg1"/>
                </a:solidFill>
              </a:rPr>
              <a:t>S</a:t>
            </a:r>
            <a:endParaRPr lang="en-IN" sz="2000" dirty="0">
              <a:solidFill>
                <a:schemeClr val="bg1"/>
              </a:solidFill>
            </a:endParaRP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23BME055	-	NAREN 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BF6A0A-157D-38E3-D669-89880C3FAAD1}"/>
              </a:ext>
            </a:extLst>
          </p:cNvPr>
          <p:cNvSpPr txBox="1"/>
          <p:nvPr/>
        </p:nvSpPr>
        <p:spPr>
          <a:xfrm>
            <a:off x="3386468" y="11567296"/>
            <a:ext cx="637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  <a:latin typeface="Baguet Script" panose="020F0502020204030204" pitchFamily="2" charset="0"/>
              </a:rPr>
              <a:t>Smart Monitoring for Safer Machines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38D41D32-51ED-1FB3-F910-BA579ACE76D3}"/>
              </a:ext>
            </a:extLst>
          </p:cNvPr>
          <p:cNvSpPr/>
          <p:nvPr/>
        </p:nvSpPr>
        <p:spPr>
          <a:xfrm>
            <a:off x="6293050" y="4206518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5AFA471E-B653-191B-F51A-A56A914063F6}"/>
              </a:ext>
            </a:extLst>
          </p:cNvPr>
          <p:cNvSpPr/>
          <p:nvPr/>
        </p:nvSpPr>
        <p:spPr>
          <a:xfrm>
            <a:off x="3084908" y="1017877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Hardware Architecture</a:t>
            </a:r>
            <a:endParaRPr lang="en-US" sz="5400" u="sng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9A7F3803-C49F-1A0D-D847-E3F5DA023CC0}"/>
              </a:ext>
            </a:extLst>
          </p:cNvPr>
          <p:cNvSpPr/>
          <p:nvPr/>
        </p:nvSpPr>
        <p:spPr>
          <a:xfrm>
            <a:off x="300341" y="226799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46C9EF-9778-1E5F-5F40-732EACCFEEBC}"/>
              </a:ext>
            </a:extLst>
          </p:cNvPr>
          <p:cNvGrpSpPr/>
          <p:nvPr/>
        </p:nvGrpSpPr>
        <p:grpSpPr>
          <a:xfrm>
            <a:off x="403975" y="2430113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89AFBD1E-2CBB-815D-8BA5-A1510D4E6D63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896E2651-E4F8-C87F-6E77-BAD5CC985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9E42611B-FF39-E93F-34C8-B3EEE95D313B}"/>
              </a:ext>
            </a:extLst>
          </p:cNvPr>
          <p:cNvSpPr/>
          <p:nvPr/>
        </p:nvSpPr>
        <p:spPr>
          <a:xfrm>
            <a:off x="468020" y="3055505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8BEB8B7D-9CE0-BBF5-203C-E2DF672AE917}"/>
              </a:ext>
            </a:extLst>
          </p:cNvPr>
          <p:cNvSpPr/>
          <p:nvPr/>
        </p:nvSpPr>
        <p:spPr>
          <a:xfrm>
            <a:off x="468020" y="3317385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1A9F393C-667C-3ADE-0F89-3AB4B61AF295}"/>
              </a:ext>
            </a:extLst>
          </p:cNvPr>
          <p:cNvSpPr/>
          <p:nvPr/>
        </p:nvSpPr>
        <p:spPr>
          <a:xfrm>
            <a:off x="6293050" y="226799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A1140BE-22DA-9AEB-0DFD-1207472E10A2}"/>
              </a:ext>
            </a:extLst>
          </p:cNvPr>
          <p:cNvGrpSpPr/>
          <p:nvPr/>
        </p:nvGrpSpPr>
        <p:grpSpPr>
          <a:xfrm>
            <a:off x="6460728" y="2456571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3BB13F-8FA1-B908-8DDD-AD5CD151375B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84A464BB-1E94-3CD5-00BB-2BFD88AFB57A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19B5DE67-4362-A0AD-2E34-6060BB58E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17EAE653-B829-F197-88BA-3F11EEB1ACDA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1A604531-A926-F4B3-CE46-4A86C5D0034C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8140178C-46A7-A596-70C0-D59341C6E3DB}"/>
              </a:ext>
            </a:extLst>
          </p:cNvPr>
          <p:cNvSpPr/>
          <p:nvPr/>
        </p:nvSpPr>
        <p:spPr>
          <a:xfrm>
            <a:off x="304111" y="4208798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26296C-C1E4-EFC1-A804-17C7C7ED0C3D}"/>
              </a:ext>
            </a:extLst>
          </p:cNvPr>
          <p:cNvGrpSpPr/>
          <p:nvPr/>
        </p:nvGrpSpPr>
        <p:grpSpPr>
          <a:xfrm>
            <a:off x="442032" y="4346143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E04F02D6-8BA3-9788-AE93-B6D017D13AEF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DDB8D6B1-D2D0-A8B1-1542-ED5152AAA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740A71A7-803A-55F9-0C27-7165E939BB9E}"/>
              </a:ext>
            </a:extLst>
          </p:cNvPr>
          <p:cNvSpPr/>
          <p:nvPr/>
        </p:nvSpPr>
        <p:spPr>
          <a:xfrm>
            <a:off x="442032" y="5040997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309F8AE1-28EF-FE81-7F6B-3FB0BE84AE73}"/>
              </a:ext>
            </a:extLst>
          </p:cNvPr>
          <p:cNvSpPr/>
          <p:nvPr/>
        </p:nvSpPr>
        <p:spPr>
          <a:xfrm>
            <a:off x="442032" y="5386442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A44F50-D08B-3FF2-99E5-A6F1BD91ED01}"/>
              </a:ext>
            </a:extLst>
          </p:cNvPr>
          <p:cNvGrpSpPr/>
          <p:nvPr/>
        </p:nvGrpSpPr>
        <p:grpSpPr>
          <a:xfrm>
            <a:off x="6486715" y="4296570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065A877-7622-4676-E2E1-B0CD65DE3C3A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7D2C7485-3A1E-2179-8C93-99B14A8DFF1E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A987291A-1534-0AE2-96FC-8E6627B8D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862E5E9A-C6E6-B469-DB39-4F3EE8A651D7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F264E9E0-B1FD-B3A1-AEC6-A7CEB74D5BFD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7D4140-5488-B02B-0AFA-C559C667F53C}"/>
              </a:ext>
            </a:extLst>
          </p:cNvPr>
          <p:cNvSpPr/>
          <p:nvPr/>
        </p:nvSpPr>
        <p:spPr>
          <a:xfrm>
            <a:off x="6527558" y="-6834099"/>
            <a:ext cx="5780654" cy="4555904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37554F-AD6F-7D69-96C7-185DE1857CE5}"/>
              </a:ext>
            </a:extLst>
          </p:cNvPr>
          <p:cNvSpPr/>
          <p:nvPr/>
        </p:nvSpPr>
        <p:spPr>
          <a:xfrm>
            <a:off x="546182" y="-6857242"/>
            <a:ext cx="5833256" cy="4555904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00D8-DA81-7801-487A-EB6BF9EA34EB}"/>
              </a:ext>
            </a:extLst>
          </p:cNvPr>
          <p:cNvSpPr txBox="1"/>
          <p:nvPr/>
        </p:nvSpPr>
        <p:spPr>
          <a:xfrm>
            <a:off x="6417609" y="-6599488"/>
            <a:ext cx="59339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    Wireless Data Logging and Alert System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can wirelessly store the vibration data in the BLYNK WEB CONSOLE and also generate a sound based alert when the vibration exceeds the threshold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Auto Calibration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module calibrates the threshold value of vibration beyond which an alarm should be triggered automatically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937A7-36CE-3FAF-F55B-A5D390978948}"/>
              </a:ext>
            </a:extLst>
          </p:cNvPr>
          <p:cNvSpPr txBox="1"/>
          <p:nvPr/>
        </p:nvSpPr>
        <p:spPr>
          <a:xfrm>
            <a:off x="637341" y="-6649536"/>
            <a:ext cx="5933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MEMS based Machine Vibration Monitoring and Management System that can measure vibration and wirelessly log data along with alerts for high vibration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Continuous and Real Time Sensing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ADXL345 measures even the minute fluctuations in vibrations and the ESP32 module process these values to get its equivalent vibration measurement in real time.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897E5F6-E6B4-0FE0-8DF3-F4F09587C4F1}"/>
              </a:ext>
            </a:extLst>
          </p:cNvPr>
          <p:cNvSpPr/>
          <p:nvPr/>
        </p:nvSpPr>
        <p:spPr>
          <a:xfrm>
            <a:off x="4770301" y="-7985147"/>
            <a:ext cx="3514514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54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Our Solution </a:t>
            </a:r>
            <a:endParaRPr lang="en-US" sz="5400" u="sng" dirty="0"/>
          </a:p>
        </p:txBody>
      </p:sp>
      <p:pic>
        <p:nvPicPr>
          <p:cNvPr id="3074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D65ABB65-39B9-6729-2449-FC135C0A6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7481">
            <a:off x="3541434" y="2134433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3BB0E643-1FAD-D33F-8F3A-2C542C5F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7109">
            <a:off x="8101462" y="1023695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F992CC4A-B342-FE32-D14C-1C3795BE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344">
            <a:off x="2196194" y="3306242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sm Sim800l">
            <a:extLst>
              <a:ext uri="{FF2B5EF4-FFF2-40B4-BE49-F238E27FC236}">
                <a16:creationId xmlns:a16="http://schemas.microsoft.com/office/drawing/2014/main" id="{0F112431-4B7F-893A-D0BD-342C53F3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91" y="4049805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6CCBF9-34D8-8069-8A68-0FD80C6FC877}"/>
              </a:ext>
            </a:extLst>
          </p:cNvPr>
          <p:cNvGrpSpPr/>
          <p:nvPr/>
        </p:nvGrpSpPr>
        <p:grpSpPr>
          <a:xfrm>
            <a:off x="15238119" y="50504"/>
            <a:ext cx="6976687" cy="2403801"/>
            <a:chOff x="1629134" y="1616313"/>
            <a:chExt cx="11721106" cy="2672358"/>
          </a:xfrm>
        </p:grpSpPr>
        <p:sp>
          <p:nvSpPr>
            <p:cNvPr id="17" name="Shape 6">
              <a:extLst>
                <a:ext uri="{FF2B5EF4-FFF2-40B4-BE49-F238E27FC236}">
                  <a16:creationId xmlns:a16="http://schemas.microsoft.com/office/drawing/2014/main" id="{53EBEB6E-EA4D-1757-868D-5F75FDEFED01}"/>
                </a:ext>
              </a:extLst>
            </p:cNvPr>
            <p:cNvSpPr/>
            <p:nvPr/>
          </p:nvSpPr>
          <p:spPr>
            <a:xfrm>
              <a:off x="1629134" y="1616313"/>
              <a:ext cx="11721106" cy="2672358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ED8F03-ADD1-8D47-F178-E5C13E7F4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3862" y="1790184"/>
              <a:ext cx="11261470" cy="2324615"/>
            </a:xfrm>
            <a:prstGeom prst="roundRect">
              <a:avLst>
                <a:gd name="adj" fmla="val 16667"/>
              </a:avLst>
            </a:prstGeom>
            <a:ln>
              <a:solidFill>
                <a:schemeClr val="accent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386A4-EFAF-42B7-B171-E701CE945B8A}"/>
              </a:ext>
            </a:extLst>
          </p:cNvPr>
          <p:cNvGrpSpPr/>
          <p:nvPr/>
        </p:nvGrpSpPr>
        <p:grpSpPr>
          <a:xfrm>
            <a:off x="-4263983" y="10171434"/>
            <a:ext cx="6691864" cy="2669485"/>
            <a:chOff x="1629134" y="4498151"/>
            <a:chExt cx="7040880" cy="3308793"/>
          </a:xfrm>
        </p:grpSpPr>
        <p:sp>
          <p:nvSpPr>
            <p:cNvPr id="20" name="Shape 6">
              <a:extLst>
                <a:ext uri="{FF2B5EF4-FFF2-40B4-BE49-F238E27FC236}">
                  <a16:creationId xmlns:a16="http://schemas.microsoft.com/office/drawing/2014/main" id="{60BA49CE-4F8E-6762-902D-DD9DEB3E35A3}"/>
                </a:ext>
              </a:extLst>
            </p:cNvPr>
            <p:cNvSpPr/>
            <p:nvPr/>
          </p:nvSpPr>
          <p:spPr>
            <a:xfrm>
              <a:off x="1629134" y="4498151"/>
              <a:ext cx="7040880" cy="3308793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CC14C2-B867-BC96-9C93-4129A1737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r="18614"/>
            <a:stretch>
              <a:fillRect/>
            </a:stretch>
          </p:blipFill>
          <p:spPr>
            <a:xfrm>
              <a:off x="1856312" y="4686617"/>
              <a:ext cx="6586523" cy="2931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219D98D-A6D8-0913-9744-9816BD3A43BD}"/>
              </a:ext>
            </a:extLst>
          </p:cNvPr>
          <p:cNvSpPr txBox="1"/>
          <p:nvPr/>
        </p:nvSpPr>
        <p:spPr>
          <a:xfrm>
            <a:off x="18170261" y="5386442"/>
            <a:ext cx="456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Real time representation of axis, vibration and the threshold values in Arduino IDE serial monitor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EB4F0-71FC-8A35-05B4-CD836D5BC9C0}"/>
              </a:ext>
            </a:extLst>
          </p:cNvPr>
          <p:cNvSpPr txBox="1"/>
          <p:nvPr/>
        </p:nvSpPr>
        <p:spPr>
          <a:xfrm>
            <a:off x="-10434627" y="1130866"/>
            <a:ext cx="4456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REAL TIME REPRESENTATION OF AXIS, VALUES in Blynk Console along with Alarm on excessive vibrations being detected</a:t>
            </a: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6E1AA793-5308-9754-0732-88AF5A15D0B4}"/>
              </a:ext>
            </a:extLst>
          </p:cNvPr>
          <p:cNvSpPr/>
          <p:nvPr/>
        </p:nvSpPr>
        <p:spPr>
          <a:xfrm>
            <a:off x="3084908" y="-5032072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SOFTWARE IMPLEMENTATION</a:t>
            </a:r>
            <a:endParaRPr lang="en-US" sz="3700" u="sng" dirty="0"/>
          </a:p>
        </p:txBody>
      </p:sp>
    </p:spTree>
    <p:extLst>
      <p:ext uri="{BB962C8B-B14F-4D97-AF65-F5344CB8AC3E}">
        <p14:creationId xmlns:p14="http://schemas.microsoft.com/office/powerpoint/2010/main" val="76202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2E5A-73B1-1A75-7AA2-991A9C89B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AB22C0E-DC34-B632-EA2E-9FC998CE5D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0A266E-013C-F3B9-3986-D6C2F34B96CB}"/>
              </a:ext>
            </a:extLst>
          </p:cNvPr>
          <p:cNvSpPr/>
          <p:nvPr/>
        </p:nvSpPr>
        <p:spPr>
          <a:xfrm>
            <a:off x="112790" y="1765798"/>
            <a:ext cx="4519529" cy="1393291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CEE0F0-BC00-38D4-0F53-6F18105D80A6}"/>
              </a:ext>
            </a:extLst>
          </p:cNvPr>
          <p:cNvSpPr/>
          <p:nvPr/>
        </p:nvSpPr>
        <p:spPr>
          <a:xfrm>
            <a:off x="7368469" y="4205903"/>
            <a:ext cx="4647578" cy="1826997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022231D9-D488-27D2-D606-5AB8A7D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5">
            <a:extLst>
              <a:ext uri="{FF2B5EF4-FFF2-40B4-BE49-F238E27FC236}">
                <a16:creationId xmlns:a16="http://schemas.microsoft.com/office/drawing/2014/main" id="{4B90B9CE-E0C9-0F7C-7F3D-451D32C3BEBD}"/>
              </a:ext>
            </a:extLst>
          </p:cNvPr>
          <p:cNvSpPr/>
          <p:nvPr/>
        </p:nvSpPr>
        <p:spPr>
          <a:xfrm>
            <a:off x="15922783" y="490254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0A1981-CFA6-848D-DE82-E3B1C1F0A4D0}"/>
              </a:ext>
            </a:extLst>
          </p:cNvPr>
          <p:cNvSpPr/>
          <p:nvPr/>
        </p:nvSpPr>
        <p:spPr>
          <a:xfrm>
            <a:off x="2784421" y="-2846055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400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38D431B0-8BBE-78E5-5F04-15850E872BCC}"/>
              </a:ext>
            </a:extLst>
          </p:cNvPr>
          <p:cNvSpPr/>
          <p:nvPr/>
        </p:nvSpPr>
        <p:spPr>
          <a:xfrm>
            <a:off x="-10772879" y="2581295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A0D86E-0A1C-16B0-E220-71F7600A2429}"/>
              </a:ext>
            </a:extLst>
          </p:cNvPr>
          <p:cNvGrpSpPr/>
          <p:nvPr/>
        </p:nvGrpSpPr>
        <p:grpSpPr>
          <a:xfrm>
            <a:off x="-10669245" y="2743409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764FA081-3C99-CD91-A255-35E77A81E5BE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63AC238C-2063-F087-A86D-1C1C9047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0C2AAA4A-17E0-2CA7-402D-0EA0C4EDB808}"/>
              </a:ext>
            </a:extLst>
          </p:cNvPr>
          <p:cNvSpPr/>
          <p:nvPr/>
        </p:nvSpPr>
        <p:spPr>
          <a:xfrm>
            <a:off x="-10605200" y="336880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6C51D81B-8791-43AF-F0E2-501C6C753710}"/>
              </a:ext>
            </a:extLst>
          </p:cNvPr>
          <p:cNvSpPr/>
          <p:nvPr/>
        </p:nvSpPr>
        <p:spPr>
          <a:xfrm>
            <a:off x="-10605200" y="3630681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016C4268-2866-6081-19E3-DCEF6A25DBF5}"/>
              </a:ext>
            </a:extLst>
          </p:cNvPr>
          <p:cNvSpPr/>
          <p:nvPr/>
        </p:nvSpPr>
        <p:spPr>
          <a:xfrm>
            <a:off x="15922783" y="2964030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FC24A-A4DC-CC55-01E4-93FFDDFFBB9D}"/>
              </a:ext>
            </a:extLst>
          </p:cNvPr>
          <p:cNvGrpSpPr/>
          <p:nvPr/>
        </p:nvGrpSpPr>
        <p:grpSpPr>
          <a:xfrm>
            <a:off x="16090461" y="3152602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69BEFA8-9CE5-93D2-D168-79CB80FE9799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659DDC68-4FC8-CB3F-506A-FF1212C92371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894419A6-A2A1-8455-BAEE-ACAF4F9AB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5E2D323C-59A5-9A55-F002-F2EAF2D5A436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319F0F17-FDBD-0FEB-1A3B-5EE8C7AC7982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04546B72-470F-D50C-2654-3262A624718B}"/>
              </a:ext>
            </a:extLst>
          </p:cNvPr>
          <p:cNvSpPr/>
          <p:nvPr/>
        </p:nvSpPr>
        <p:spPr>
          <a:xfrm>
            <a:off x="-10769109" y="4522094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A3A950-934C-1470-BE1A-E45613E57137}"/>
              </a:ext>
            </a:extLst>
          </p:cNvPr>
          <p:cNvGrpSpPr/>
          <p:nvPr/>
        </p:nvGrpSpPr>
        <p:grpSpPr>
          <a:xfrm>
            <a:off x="-10631188" y="4659439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87B7E5A0-04EA-2171-1489-2260FEC345FD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A800D4BA-DC49-7290-647B-ECA1FE57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D6DC6023-4E62-3973-9E66-B245D5DAA0D1}"/>
              </a:ext>
            </a:extLst>
          </p:cNvPr>
          <p:cNvSpPr/>
          <p:nvPr/>
        </p:nvSpPr>
        <p:spPr>
          <a:xfrm>
            <a:off x="-10631188" y="5354293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066F575C-956E-B6D4-6B40-3E63C2AC8547}"/>
              </a:ext>
            </a:extLst>
          </p:cNvPr>
          <p:cNvSpPr/>
          <p:nvPr/>
        </p:nvSpPr>
        <p:spPr>
          <a:xfrm>
            <a:off x="-10631188" y="5699738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7EDE4C2-1741-8962-5649-05C71104EB5C}"/>
              </a:ext>
            </a:extLst>
          </p:cNvPr>
          <p:cNvGrpSpPr/>
          <p:nvPr/>
        </p:nvGrpSpPr>
        <p:grpSpPr>
          <a:xfrm>
            <a:off x="16116448" y="4992601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8EB37F-EE35-359D-9B7A-9D9DB08E9344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F64F3166-9C2A-767C-BE83-0F7C7F0056CA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02F13E91-E99F-4383-6D82-F5BA606B0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6BAF7123-C21F-BBC4-914E-0B0F73D58BF4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EB3BC6B7-8A7C-C7F9-FE7A-7FE66908B449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054D3-F693-9C8B-5EFB-1850755CDB47}"/>
              </a:ext>
            </a:extLst>
          </p:cNvPr>
          <p:cNvGrpSpPr/>
          <p:nvPr/>
        </p:nvGrpSpPr>
        <p:grpSpPr>
          <a:xfrm>
            <a:off x="5039360" y="1206252"/>
            <a:ext cx="6976687" cy="2403801"/>
            <a:chOff x="1629134" y="1616313"/>
            <a:chExt cx="11721106" cy="2672358"/>
          </a:xfrm>
        </p:grpSpPr>
        <p:sp>
          <p:nvSpPr>
            <p:cNvPr id="5" name="Shape 6">
              <a:extLst>
                <a:ext uri="{FF2B5EF4-FFF2-40B4-BE49-F238E27FC236}">
                  <a16:creationId xmlns:a16="http://schemas.microsoft.com/office/drawing/2014/main" id="{408DAA70-AA56-632D-EA19-858F0223FF02}"/>
                </a:ext>
              </a:extLst>
            </p:cNvPr>
            <p:cNvSpPr/>
            <p:nvPr/>
          </p:nvSpPr>
          <p:spPr>
            <a:xfrm>
              <a:off x="1629134" y="1616313"/>
              <a:ext cx="11721106" cy="2672358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31B7B-A242-FC8F-336B-01B8A2B8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3862" y="1790184"/>
              <a:ext cx="11261470" cy="2324615"/>
            </a:xfrm>
            <a:prstGeom prst="roundRect">
              <a:avLst>
                <a:gd name="adj" fmla="val 16667"/>
              </a:avLst>
            </a:prstGeom>
            <a:ln>
              <a:solidFill>
                <a:schemeClr val="accent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9DD71B9-D29B-901E-5822-CBC23EE2CD9E}"/>
              </a:ext>
            </a:extLst>
          </p:cNvPr>
          <p:cNvGrpSpPr/>
          <p:nvPr/>
        </p:nvGrpSpPr>
        <p:grpSpPr>
          <a:xfrm>
            <a:off x="175953" y="3887440"/>
            <a:ext cx="6691864" cy="2669485"/>
            <a:chOff x="1629134" y="4498151"/>
            <a:chExt cx="7040880" cy="3308793"/>
          </a:xfrm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628C8561-8A4F-5D08-706F-505314C23200}"/>
                </a:ext>
              </a:extLst>
            </p:cNvPr>
            <p:cNvSpPr/>
            <p:nvPr/>
          </p:nvSpPr>
          <p:spPr>
            <a:xfrm>
              <a:off x="1629134" y="4498151"/>
              <a:ext cx="7040880" cy="3308793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FF8841-3739-99CA-4965-4EBA517C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r="18614"/>
            <a:stretch>
              <a:fillRect/>
            </a:stretch>
          </p:blipFill>
          <p:spPr>
            <a:xfrm>
              <a:off x="1856312" y="4686617"/>
              <a:ext cx="6586523" cy="2931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429A12-2EEC-2A0C-A4B8-1A7F5296D59A}"/>
              </a:ext>
            </a:extLst>
          </p:cNvPr>
          <p:cNvSpPr txBox="1"/>
          <p:nvPr/>
        </p:nvSpPr>
        <p:spPr>
          <a:xfrm>
            <a:off x="7368469" y="4312365"/>
            <a:ext cx="456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Real time representation of axis, vibration and the threshold values in Arduino IDE serial monitor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FB1F1-DEAA-4A7B-4147-000248FBB8C7}"/>
              </a:ext>
            </a:extLst>
          </p:cNvPr>
          <p:cNvSpPr txBox="1"/>
          <p:nvPr/>
        </p:nvSpPr>
        <p:spPr>
          <a:xfrm>
            <a:off x="175953" y="1826256"/>
            <a:ext cx="4456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REAL TIME REPRESENTATION OF AXIS, VALUES in Blynk Console along with Alarm on excessive vibrations being detected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58AEF824-51E3-E6F6-4928-89DD32C06CF9}"/>
              </a:ext>
            </a:extLst>
          </p:cNvPr>
          <p:cNvSpPr/>
          <p:nvPr/>
        </p:nvSpPr>
        <p:spPr>
          <a:xfrm>
            <a:off x="2516935" y="257906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SOFTWARE IMPLEMENTATION</a:t>
            </a:r>
            <a:endParaRPr lang="en-US" sz="3700" u="sng" dirty="0"/>
          </a:p>
        </p:txBody>
      </p:sp>
      <p:pic>
        <p:nvPicPr>
          <p:cNvPr id="20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111635C7-A67A-7363-D1F3-AC55D2B5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5037">
            <a:off x="-5720996" y="1944454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2616A9F9-6725-248F-5F51-66801687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29809">
            <a:off x="14901196" y="561596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347B34CB-40C2-6A9F-0220-F15B033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7900">
            <a:off x="-7066236" y="3116263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Gsm Sim800l">
            <a:extLst>
              <a:ext uri="{FF2B5EF4-FFF2-40B4-BE49-F238E27FC236}">
                <a16:creationId xmlns:a16="http://schemas.microsoft.com/office/drawing/2014/main" id="{BBB80079-089F-273A-3A3A-9B46C7E2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700">
            <a:off x="15607525" y="3587706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DD52629-291C-56C1-B051-7B4EDB011A5E}"/>
              </a:ext>
            </a:extLst>
          </p:cNvPr>
          <p:cNvGrpSpPr/>
          <p:nvPr/>
        </p:nvGrpSpPr>
        <p:grpSpPr>
          <a:xfrm>
            <a:off x="-14192926" y="1481617"/>
            <a:ext cx="10275782" cy="5569213"/>
            <a:chOff x="1456850" y="1184169"/>
            <a:chExt cx="10275782" cy="556921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2DE067F-4078-FF0F-5AFC-EF2E1A5F15E7}"/>
                </a:ext>
              </a:extLst>
            </p:cNvPr>
            <p:cNvSpPr/>
            <p:nvPr/>
          </p:nvSpPr>
          <p:spPr>
            <a:xfrm>
              <a:off x="1456850" y="1184169"/>
              <a:ext cx="9919704" cy="5401478"/>
            </a:xfrm>
            <a:prstGeom prst="roundRect">
              <a:avLst/>
            </a:prstGeom>
            <a:solidFill>
              <a:srgbClr val="92D050">
                <a:alpha val="47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DD7195-01AD-6C72-1AAB-F9D2B8B24CF7}"/>
                </a:ext>
              </a:extLst>
            </p:cNvPr>
            <p:cNvSpPr txBox="1"/>
            <p:nvPr/>
          </p:nvSpPr>
          <p:spPr>
            <a:xfrm>
              <a:off x="1650864" y="1351903"/>
              <a:ext cx="10081768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Device Startup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shows status and connection messages.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 err="1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WiFi</a:t>
              </a: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 connects to Blynk; GSM module initializes.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User presses boot button to calibrate at any time.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Baseline offsets and thresholds computed.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Monitoring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Calibrated sensor data is streamed and visualized (V0=X, V1=Y, V2=Z, V3=Vibration).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displays real-time vibration frequency.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Alert and Logging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Dashboard alerts trigger on excessive vibration.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Status and history maintained for remote monitoring.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Manual Recalibration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Boot button allows recalibration during normal operation.</a:t>
              </a:r>
            </a:p>
            <a:p>
              <a:endParaRPr lang="en-IN" sz="23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C9F5E76-AE8A-8193-2D5E-B13A1AF2CB49}"/>
              </a:ext>
            </a:extLst>
          </p:cNvPr>
          <p:cNvSpPr txBox="1"/>
          <p:nvPr/>
        </p:nvSpPr>
        <p:spPr>
          <a:xfrm>
            <a:off x="2784421" y="-2041695"/>
            <a:ext cx="646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LIVE DEMO : Workflow &amp; Operation</a:t>
            </a:r>
          </a:p>
          <a:p>
            <a:endParaRPr lang="en-IN" sz="3600" u="sng" dirty="0"/>
          </a:p>
        </p:txBody>
      </p:sp>
    </p:spTree>
    <p:extLst>
      <p:ext uri="{BB962C8B-B14F-4D97-AF65-F5344CB8AC3E}">
        <p14:creationId xmlns:p14="http://schemas.microsoft.com/office/powerpoint/2010/main" val="480664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07CB-8695-FED6-F888-2E2DADF14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2EF8FA2-375E-7C9F-559E-8421B014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7D67EB-762B-2708-063F-11D29676E713}"/>
              </a:ext>
            </a:extLst>
          </p:cNvPr>
          <p:cNvSpPr/>
          <p:nvPr/>
        </p:nvSpPr>
        <p:spPr>
          <a:xfrm>
            <a:off x="-16399057" y="97720"/>
            <a:ext cx="4519529" cy="1393291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5A9F29A-2AC3-0373-AC35-EA8928FDE02E}"/>
              </a:ext>
            </a:extLst>
          </p:cNvPr>
          <p:cNvSpPr/>
          <p:nvPr/>
        </p:nvSpPr>
        <p:spPr>
          <a:xfrm>
            <a:off x="27966022" y="952733"/>
            <a:ext cx="4647578" cy="1826997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04947030-8486-CAB2-BECF-30930503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5">
            <a:extLst>
              <a:ext uri="{FF2B5EF4-FFF2-40B4-BE49-F238E27FC236}">
                <a16:creationId xmlns:a16="http://schemas.microsoft.com/office/drawing/2014/main" id="{407BDA59-239D-87A8-6A3C-92AD15E389E7}"/>
              </a:ext>
            </a:extLst>
          </p:cNvPr>
          <p:cNvSpPr/>
          <p:nvPr/>
        </p:nvSpPr>
        <p:spPr>
          <a:xfrm>
            <a:off x="15922783" y="490254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ADCC3031-D807-00E2-52CD-4D78CCC5D5E0}"/>
              </a:ext>
            </a:extLst>
          </p:cNvPr>
          <p:cNvSpPr/>
          <p:nvPr/>
        </p:nvSpPr>
        <p:spPr>
          <a:xfrm>
            <a:off x="2784421" y="-2846055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400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0446ED0B-94DC-B213-73A9-F3EA78A0E0A1}"/>
              </a:ext>
            </a:extLst>
          </p:cNvPr>
          <p:cNvSpPr/>
          <p:nvPr/>
        </p:nvSpPr>
        <p:spPr>
          <a:xfrm>
            <a:off x="-10772879" y="2581295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466FDD-FEB3-9E49-813B-9E6DBDA2128F}"/>
              </a:ext>
            </a:extLst>
          </p:cNvPr>
          <p:cNvGrpSpPr/>
          <p:nvPr/>
        </p:nvGrpSpPr>
        <p:grpSpPr>
          <a:xfrm>
            <a:off x="-10669245" y="2743409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16797CD6-8518-4871-CFC0-B98B232763BA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0FD40C9E-E3BF-F9BB-640D-0F8918C7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0C4C1885-A278-6F4C-86EC-57BE509A737C}"/>
              </a:ext>
            </a:extLst>
          </p:cNvPr>
          <p:cNvSpPr/>
          <p:nvPr/>
        </p:nvSpPr>
        <p:spPr>
          <a:xfrm>
            <a:off x="-10605200" y="336880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A32F2039-9484-8CF2-4DA5-C89EB7BFF8F5}"/>
              </a:ext>
            </a:extLst>
          </p:cNvPr>
          <p:cNvSpPr/>
          <p:nvPr/>
        </p:nvSpPr>
        <p:spPr>
          <a:xfrm>
            <a:off x="-10605200" y="3630681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C0CD8324-B178-99F2-7037-D72CCBB3AFEB}"/>
              </a:ext>
            </a:extLst>
          </p:cNvPr>
          <p:cNvSpPr/>
          <p:nvPr/>
        </p:nvSpPr>
        <p:spPr>
          <a:xfrm>
            <a:off x="15922783" y="2964030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BE1506-24CB-6526-FC62-1C475A7B22F0}"/>
              </a:ext>
            </a:extLst>
          </p:cNvPr>
          <p:cNvGrpSpPr/>
          <p:nvPr/>
        </p:nvGrpSpPr>
        <p:grpSpPr>
          <a:xfrm>
            <a:off x="16090461" y="3152602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A31B8EF-9D94-F51D-4789-D2A948B5B4B1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D48D0FC6-F353-2148-17FF-5987DFB4440B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FBF486EE-A024-B19C-33B9-B30A9745A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4F1A48C3-D4B5-294D-7D43-1214612621DA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18674149-ABC1-BB3A-BF02-F8DA94AA363A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297E96DD-4753-5E2D-D8C0-9DC87D5A4AFB}"/>
              </a:ext>
            </a:extLst>
          </p:cNvPr>
          <p:cNvSpPr/>
          <p:nvPr/>
        </p:nvSpPr>
        <p:spPr>
          <a:xfrm>
            <a:off x="-10769109" y="4522094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43B7FD-E980-DF51-6647-BE1181A67887}"/>
              </a:ext>
            </a:extLst>
          </p:cNvPr>
          <p:cNvGrpSpPr/>
          <p:nvPr/>
        </p:nvGrpSpPr>
        <p:grpSpPr>
          <a:xfrm>
            <a:off x="-10631188" y="4659439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7FCEA10B-5875-C7DE-0989-790968B36300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9C1C8EB6-403D-414B-51FC-7EC0359D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ED41EE18-ACA7-4E6D-A988-AED37E59C4A3}"/>
              </a:ext>
            </a:extLst>
          </p:cNvPr>
          <p:cNvSpPr/>
          <p:nvPr/>
        </p:nvSpPr>
        <p:spPr>
          <a:xfrm>
            <a:off x="-10631188" y="5354293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B8F965C3-3AA1-3100-3DE4-C647A032E956}"/>
              </a:ext>
            </a:extLst>
          </p:cNvPr>
          <p:cNvSpPr/>
          <p:nvPr/>
        </p:nvSpPr>
        <p:spPr>
          <a:xfrm>
            <a:off x="-10631188" y="5699738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4DBA2B-171B-5358-22DA-261022C4EA64}"/>
              </a:ext>
            </a:extLst>
          </p:cNvPr>
          <p:cNvGrpSpPr/>
          <p:nvPr/>
        </p:nvGrpSpPr>
        <p:grpSpPr>
          <a:xfrm>
            <a:off x="16116448" y="4992601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28C09B-228C-8197-B4E0-28B424B94948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CD638454-8A4B-A3C5-59F2-E7BB00710682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7EC9D9AF-F73A-C1E4-F05D-8982B692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5A0A514B-2804-95BC-2477-3BDF9EF8FD06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C3457960-1A6B-3778-E035-705DDA53FB53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9A80A-382F-C637-0A97-6879E243980B}"/>
              </a:ext>
            </a:extLst>
          </p:cNvPr>
          <p:cNvGrpSpPr/>
          <p:nvPr/>
        </p:nvGrpSpPr>
        <p:grpSpPr>
          <a:xfrm>
            <a:off x="17832921" y="-2202993"/>
            <a:ext cx="6976687" cy="2403801"/>
            <a:chOff x="1629134" y="1616313"/>
            <a:chExt cx="11721106" cy="2672358"/>
          </a:xfrm>
        </p:grpSpPr>
        <p:sp>
          <p:nvSpPr>
            <p:cNvPr id="5" name="Shape 6">
              <a:extLst>
                <a:ext uri="{FF2B5EF4-FFF2-40B4-BE49-F238E27FC236}">
                  <a16:creationId xmlns:a16="http://schemas.microsoft.com/office/drawing/2014/main" id="{B6F9092B-5237-693B-4CB6-D79DA3236AD0}"/>
                </a:ext>
              </a:extLst>
            </p:cNvPr>
            <p:cNvSpPr/>
            <p:nvPr/>
          </p:nvSpPr>
          <p:spPr>
            <a:xfrm>
              <a:off x="1629134" y="1616313"/>
              <a:ext cx="11721106" cy="2672358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CBD8D4-C73D-8408-8878-50FE7CED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3862" y="1790184"/>
              <a:ext cx="11261470" cy="2324615"/>
            </a:xfrm>
            <a:prstGeom prst="roundRect">
              <a:avLst>
                <a:gd name="adj" fmla="val 16667"/>
              </a:avLst>
            </a:prstGeom>
            <a:ln>
              <a:solidFill>
                <a:schemeClr val="accent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6EBDCA-726E-FEC6-E984-446F67FD5983}"/>
              </a:ext>
            </a:extLst>
          </p:cNvPr>
          <p:cNvGrpSpPr/>
          <p:nvPr/>
        </p:nvGrpSpPr>
        <p:grpSpPr>
          <a:xfrm>
            <a:off x="-14330" y="10090120"/>
            <a:ext cx="6691864" cy="2669485"/>
            <a:chOff x="1629134" y="4498151"/>
            <a:chExt cx="7040880" cy="3308793"/>
          </a:xfrm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A6BC3E62-0583-5BF1-4F37-7CDB16BEAA38}"/>
                </a:ext>
              </a:extLst>
            </p:cNvPr>
            <p:cNvSpPr/>
            <p:nvPr/>
          </p:nvSpPr>
          <p:spPr>
            <a:xfrm>
              <a:off x="1629134" y="4498151"/>
              <a:ext cx="7040880" cy="3308793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4287AD-DECE-516E-73EA-2E2E81ECD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r="18614"/>
            <a:stretch>
              <a:fillRect/>
            </a:stretch>
          </p:blipFill>
          <p:spPr>
            <a:xfrm>
              <a:off x="1856312" y="4686617"/>
              <a:ext cx="6586523" cy="2931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976A0F-8E85-CFD2-0094-B7718B1DAB9D}"/>
              </a:ext>
            </a:extLst>
          </p:cNvPr>
          <p:cNvSpPr txBox="1"/>
          <p:nvPr/>
        </p:nvSpPr>
        <p:spPr>
          <a:xfrm>
            <a:off x="27966022" y="1059195"/>
            <a:ext cx="456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Real time representation of axis, vibration and the threshold values in Arduino IDE serial monitor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02F161-8694-7BFC-76ED-EB26273F2F14}"/>
              </a:ext>
            </a:extLst>
          </p:cNvPr>
          <p:cNvSpPr txBox="1"/>
          <p:nvPr/>
        </p:nvSpPr>
        <p:spPr>
          <a:xfrm>
            <a:off x="-16335894" y="158178"/>
            <a:ext cx="4456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REAL TIME REPRESENTATION OF AXIS, VALUES in Blynk Console along with Alarm on excessive vibrations being detected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36DCBA28-1BEF-A1EE-6DC3-BC1DF9DC6B2D}"/>
              </a:ext>
            </a:extLst>
          </p:cNvPr>
          <p:cNvSpPr/>
          <p:nvPr/>
        </p:nvSpPr>
        <p:spPr>
          <a:xfrm>
            <a:off x="3218140" y="-1625689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SOFTWARE IMPLEMENTATION</a:t>
            </a:r>
            <a:endParaRPr lang="en-US" sz="3700" u="sng" dirty="0"/>
          </a:p>
        </p:txBody>
      </p:sp>
      <p:pic>
        <p:nvPicPr>
          <p:cNvPr id="20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3CAEE9FC-06A4-7BC2-FE8D-A704C486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5037">
            <a:off x="-5720996" y="1944454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FE649444-0B87-770F-16BA-FE7A4C83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29809">
            <a:off x="14901196" y="561596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AFD50911-C775-7768-1904-84431FCB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7900">
            <a:off x="-7066236" y="3116263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Gsm Sim800l">
            <a:extLst>
              <a:ext uri="{FF2B5EF4-FFF2-40B4-BE49-F238E27FC236}">
                <a16:creationId xmlns:a16="http://schemas.microsoft.com/office/drawing/2014/main" id="{4ACFA454-FD09-6128-CF72-BD984EEE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700">
            <a:off x="15607525" y="3587706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7498B-96CB-1C1D-C51F-8F2555D7857F}"/>
              </a:ext>
            </a:extLst>
          </p:cNvPr>
          <p:cNvGrpSpPr/>
          <p:nvPr/>
        </p:nvGrpSpPr>
        <p:grpSpPr>
          <a:xfrm>
            <a:off x="1456850" y="1184169"/>
            <a:ext cx="10275782" cy="5569213"/>
            <a:chOff x="1456850" y="1184169"/>
            <a:chExt cx="10275782" cy="556921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79C77E9-AAD5-350E-7BFD-B4982CD9AE14}"/>
                </a:ext>
              </a:extLst>
            </p:cNvPr>
            <p:cNvSpPr/>
            <p:nvPr/>
          </p:nvSpPr>
          <p:spPr>
            <a:xfrm>
              <a:off x="1456850" y="1184169"/>
              <a:ext cx="9919704" cy="5401478"/>
            </a:xfrm>
            <a:prstGeom prst="roundRect">
              <a:avLst/>
            </a:prstGeom>
            <a:solidFill>
              <a:srgbClr val="92D050">
                <a:alpha val="47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9F7FDC-B2A1-503D-3107-A6ED9611F937}"/>
                </a:ext>
              </a:extLst>
            </p:cNvPr>
            <p:cNvSpPr txBox="1"/>
            <p:nvPr/>
          </p:nvSpPr>
          <p:spPr>
            <a:xfrm>
              <a:off x="1650864" y="1351903"/>
              <a:ext cx="10081768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Device Startup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shows status and connection messages.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 err="1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WiFi</a:t>
              </a: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 connects to Blynk; GSM module initializes.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User presses boot button to calibrate at any time.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Baseline offsets and thresholds computed.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Monitoring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Calibrated sensor data is streamed and visualized (V0=X, V1=Y, V2=Z, V3=Vibration).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displays real-time vibration frequency.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Alert and Logging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Dashboard alerts trigger on excessive vibration.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Status and history maintained for remote monitoring.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Manual Recalibration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Boot button allows recalibration during normal operation.</a:t>
              </a:r>
            </a:p>
            <a:p>
              <a:endParaRPr lang="en-IN" sz="23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FAAD148-DA5A-85D3-33CC-FFF28D01DCA9}"/>
              </a:ext>
            </a:extLst>
          </p:cNvPr>
          <p:cNvSpPr txBox="1"/>
          <p:nvPr/>
        </p:nvSpPr>
        <p:spPr>
          <a:xfrm>
            <a:off x="3102946" y="507979"/>
            <a:ext cx="646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LIVE DEMO : Workflow &amp; Operation</a:t>
            </a:r>
          </a:p>
          <a:p>
            <a:endParaRPr lang="en-IN" sz="3600" u="sng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32EB3-A26F-B1D8-3D2B-F20F7AA68481}"/>
              </a:ext>
            </a:extLst>
          </p:cNvPr>
          <p:cNvGrpSpPr/>
          <p:nvPr/>
        </p:nvGrpSpPr>
        <p:grpSpPr>
          <a:xfrm>
            <a:off x="-7027200" y="3129358"/>
            <a:ext cx="3565088" cy="2676644"/>
            <a:chOff x="2248699" y="1381676"/>
            <a:chExt cx="3565088" cy="2676644"/>
          </a:xfrm>
        </p:grpSpPr>
        <p:sp>
          <p:nvSpPr>
            <p:cNvPr id="3" name="Shape 1">
              <a:extLst>
                <a:ext uri="{FF2B5EF4-FFF2-40B4-BE49-F238E27FC236}">
                  <a16:creationId xmlns:a16="http://schemas.microsoft.com/office/drawing/2014/main" id="{5DA8D4F4-7A63-FDBC-7D88-708F2D573E3C}"/>
                </a:ext>
              </a:extLst>
            </p:cNvPr>
            <p:cNvSpPr/>
            <p:nvPr/>
          </p:nvSpPr>
          <p:spPr>
            <a:xfrm>
              <a:off x="2248699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E2F0D9AF-5B93-DBE7-6388-A911AADD2605}"/>
                </a:ext>
              </a:extLst>
            </p:cNvPr>
            <p:cNvSpPr/>
            <p:nvPr/>
          </p:nvSpPr>
          <p:spPr>
            <a:xfrm>
              <a:off x="2530877" y="1663854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Affordable Solution</a:t>
              </a:r>
              <a:endParaRPr lang="en-US" sz="2200" dirty="0"/>
            </a:p>
          </p:txBody>
        </p:sp>
        <p:sp>
          <p:nvSpPr>
            <p:cNvPr id="18" name="Text 3">
              <a:extLst>
                <a:ext uri="{FF2B5EF4-FFF2-40B4-BE49-F238E27FC236}">
                  <a16:creationId xmlns:a16="http://schemas.microsoft.com/office/drawing/2014/main" id="{B1413CA5-624C-4EA8-50B4-C066E8A4B6E6}"/>
                </a:ext>
              </a:extLst>
            </p:cNvPr>
            <p:cNvSpPr/>
            <p:nvPr/>
          </p:nvSpPr>
          <p:spPr>
            <a:xfrm>
              <a:off x="2530877" y="2164512"/>
              <a:ext cx="3000732" cy="16116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Open-source hardware and cloud platforms reduce monitoring costs significantly.</a:t>
              </a:r>
              <a:endParaRPr lang="en-US" sz="195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F156D7-8965-B597-D5FB-7ECE2F01B7DC}"/>
              </a:ext>
            </a:extLst>
          </p:cNvPr>
          <p:cNvGrpSpPr/>
          <p:nvPr/>
        </p:nvGrpSpPr>
        <p:grpSpPr>
          <a:xfrm>
            <a:off x="22770099" y="3428130"/>
            <a:ext cx="3565088" cy="2676644"/>
            <a:chOff x="6065485" y="1381676"/>
            <a:chExt cx="3565088" cy="2676644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BB29F980-6C6C-2DBB-9E9F-645F6F978FC0}"/>
                </a:ext>
              </a:extLst>
            </p:cNvPr>
            <p:cNvSpPr/>
            <p:nvPr/>
          </p:nvSpPr>
          <p:spPr>
            <a:xfrm>
              <a:off x="6065485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3B16150F-AC09-CF50-A3F3-98CDD3A83A79}"/>
                </a:ext>
              </a:extLst>
            </p:cNvPr>
            <p:cNvSpPr/>
            <p:nvPr/>
          </p:nvSpPr>
          <p:spPr>
            <a:xfrm>
              <a:off x="6347663" y="1663854"/>
              <a:ext cx="3000732" cy="6993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Predictive Maintenance</a:t>
              </a:r>
              <a:endParaRPr lang="en-US" sz="2200" dirty="0"/>
            </a:p>
          </p:txBody>
        </p: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EB87CED1-0C73-B5B6-B2D6-E0748D84C904}"/>
                </a:ext>
              </a:extLst>
            </p:cNvPr>
            <p:cNvSpPr/>
            <p:nvPr/>
          </p:nvSpPr>
          <p:spPr>
            <a:xfrm>
              <a:off x="6347663" y="2514199"/>
              <a:ext cx="3000732" cy="12087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Early vibration detection prevents equipment failure and reduces downtime.</a:t>
              </a:r>
              <a:endParaRPr lang="en-US" sz="195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F2761E-0526-1513-B797-6C2A81CA4C1C}"/>
              </a:ext>
            </a:extLst>
          </p:cNvPr>
          <p:cNvGrpSpPr/>
          <p:nvPr/>
        </p:nvGrpSpPr>
        <p:grpSpPr>
          <a:xfrm>
            <a:off x="2670647" y="10064233"/>
            <a:ext cx="7581938" cy="1870829"/>
            <a:chOff x="2248699" y="4310018"/>
            <a:chExt cx="7381875" cy="1870829"/>
          </a:xfrm>
        </p:grpSpPr>
        <p:sp>
          <p:nvSpPr>
            <p:cNvPr id="59" name="Shape 7">
              <a:extLst>
                <a:ext uri="{FF2B5EF4-FFF2-40B4-BE49-F238E27FC236}">
                  <a16:creationId xmlns:a16="http://schemas.microsoft.com/office/drawing/2014/main" id="{E515D1E3-FCD3-9927-B7CA-AB2B2A157E97}"/>
                </a:ext>
              </a:extLst>
            </p:cNvPr>
            <p:cNvSpPr/>
            <p:nvPr/>
          </p:nvSpPr>
          <p:spPr>
            <a:xfrm>
              <a:off x="2248699" y="4310018"/>
              <a:ext cx="7381875" cy="1870829"/>
            </a:xfrm>
            <a:prstGeom prst="roundRect">
              <a:avLst>
                <a:gd name="adj" fmla="val 20186"/>
              </a:avLst>
            </a:prstGeom>
            <a:solidFill>
              <a:srgbClr val="0A081B"/>
            </a:solidFill>
            <a:ln w="3048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Text 8">
              <a:extLst>
                <a:ext uri="{FF2B5EF4-FFF2-40B4-BE49-F238E27FC236}">
                  <a16:creationId xmlns:a16="http://schemas.microsoft.com/office/drawing/2014/main" id="{6AD01EEB-72E0-D013-34F0-15937734D9B8}"/>
                </a:ext>
              </a:extLst>
            </p:cNvPr>
            <p:cNvSpPr/>
            <p:nvPr/>
          </p:nvSpPr>
          <p:spPr>
            <a:xfrm>
              <a:off x="2530877" y="4592196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Real-Time Insights</a:t>
              </a:r>
              <a:endParaRPr lang="en-US" sz="2200" dirty="0"/>
            </a:p>
          </p:txBody>
        </p:sp>
        <p:sp>
          <p:nvSpPr>
            <p:cNvPr id="61" name="Text 9">
              <a:extLst>
                <a:ext uri="{FF2B5EF4-FFF2-40B4-BE49-F238E27FC236}">
                  <a16:creationId xmlns:a16="http://schemas.microsoft.com/office/drawing/2014/main" id="{A5B79718-C1A0-03E4-A627-6592DDAEA26E}"/>
                </a:ext>
              </a:extLst>
            </p:cNvPr>
            <p:cNvSpPr/>
            <p:nvPr/>
          </p:nvSpPr>
          <p:spPr>
            <a:xfrm>
              <a:off x="2530877" y="5092854"/>
              <a:ext cx="6817519" cy="8058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Continuous monitoring provides actionable data for maintenance decisions.</a:t>
              </a:r>
              <a:endParaRPr lang="en-US" sz="19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7585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42899-0A28-6B16-5339-D2DF0D6D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DEDEECE-B881-5EB0-E2E7-571B4CEEC3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88E6AC-EDFD-CF4D-7F60-764FF815CE05}"/>
              </a:ext>
            </a:extLst>
          </p:cNvPr>
          <p:cNvSpPr/>
          <p:nvPr/>
        </p:nvSpPr>
        <p:spPr>
          <a:xfrm>
            <a:off x="-16399057" y="97720"/>
            <a:ext cx="4519529" cy="1393291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DF4FE4-838D-8E52-F7F5-B98BB5D086A8}"/>
              </a:ext>
            </a:extLst>
          </p:cNvPr>
          <p:cNvSpPr/>
          <p:nvPr/>
        </p:nvSpPr>
        <p:spPr>
          <a:xfrm>
            <a:off x="27966022" y="952733"/>
            <a:ext cx="4647578" cy="1826997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9C807051-9CD3-5ADB-1CE8-3CD23C30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5">
            <a:extLst>
              <a:ext uri="{FF2B5EF4-FFF2-40B4-BE49-F238E27FC236}">
                <a16:creationId xmlns:a16="http://schemas.microsoft.com/office/drawing/2014/main" id="{6D9D2583-44FC-A5C3-2791-C36FA8BF8819}"/>
              </a:ext>
            </a:extLst>
          </p:cNvPr>
          <p:cNvSpPr/>
          <p:nvPr/>
        </p:nvSpPr>
        <p:spPr>
          <a:xfrm>
            <a:off x="15922783" y="490254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31E24577-EBA9-6990-6E33-743FBF85EF35}"/>
              </a:ext>
            </a:extLst>
          </p:cNvPr>
          <p:cNvSpPr/>
          <p:nvPr/>
        </p:nvSpPr>
        <p:spPr>
          <a:xfrm>
            <a:off x="2784421" y="-2846055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400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328BD550-2980-568B-57E0-EF4DD535EB9A}"/>
              </a:ext>
            </a:extLst>
          </p:cNvPr>
          <p:cNvSpPr/>
          <p:nvPr/>
        </p:nvSpPr>
        <p:spPr>
          <a:xfrm>
            <a:off x="-10772879" y="2581295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A71E67-62C1-D18D-903E-330F8CFEEFA7}"/>
              </a:ext>
            </a:extLst>
          </p:cNvPr>
          <p:cNvGrpSpPr/>
          <p:nvPr/>
        </p:nvGrpSpPr>
        <p:grpSpPr>
          <a:xfrm>
            <a:off x="-10669245" y="2743409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E551609F-AAB7-B228-BC81-0378FD2555DF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B3B66BE1-3A5C-1677-C578-2BEFF685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4D812154-D7BA-1F15-35F4-20DFE3A3BBE3}"/>
              </a:ext>
            </a:extLst>
          </p:cNvPr>
          <p:cNvSpPr/>
          <p:nvPr/>
        </p:nvSpPr>
        <p:spPr>
          <a:xfrm>
            <a:off x="-10605200" y="336880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4265186B-C13F-8EC9-28D8-52BC4BB0AE0F}"/>
              </a:ext>
            </a:extLst>
          </p:cNvPr>
          <p:cNvSpPr/>
          <p:nvPr/>
        </p:nvSpPr>
        <p:spPr>
          <a:xfrm>
            <a:off x="-10605200" y="3630681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B62D10C4-3D98-9DF0-2203-F07E46726BCB}"/>
              </a:ext>
            </a:extLst>
          </p:cNvPr>
          <p:cNvSpPr/>
          <p:nvPr/>
        </p:nvSpPr>
        <p:spPr>
          <a:xfrm>
            <a:off x="15922783" y="2964030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508FA4-65A6-CF1F-26BF-738EBFC66C55}"/>
              </a:ext>
            </a:extLst>
          </p:cNvPr>
          <p:cNvGrpSpPr/>
          <p:nvPr/>
        </p:nvGrpSpPr>
        <p:grpSpPr>
          <a:xfrm>
            <a:off x="16090461" y="3152602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FA2E4EB-02C8-B80E-095E-D304F59AC356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8FAD0A0A-DA26-C2DD-80CF-B3B1DF5BA1F1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FD0FC224-1A9B-731B-3FA3-31065A843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8D336B51-7D51-46E3-6E18-4D262B8B3287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C9239FF1-0C6A-4FAD-EB14-58D757EC3ED3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7C7EC751-D705-1045-DF5B-B6B360F75B29}"/>
              </a:ext>
            </a:extLst>
          </p:cNvPr>
          <p:cNvSpPr/>
          <p:nvPr/>
        </p:nvSpPr>
        <p:spPr>
          <a:xfrm>
            <a:off x="-10769109" y="4522094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5D4C13-18A2-62A4-F1AC-A8931FC537E5}"/>
              </a:ext>
            </a:extLst>
          </p:cNvPr>
          <p:cNvGrpSpPr/>
          <p:nvPr/>
        </p:nvGrpSpPr>
        <p:grpSpPr>
          <a:xfrm>
            <a:off x="-10631188" y="4659439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576A1432-CBCB-F9DB-95BE-E4B44F4E9730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47808184-D102-1077-00F3-B596210E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2C9FDE36-9923-033D-88E5-887FBE8F2520}"/>
              </a:ext>
            </a:extLst>
          </p:cNvPr>
          <p:cNvSpPr/>
          <p:nvPr/>
        </p:nvSpPr>
        <p:spPr>
          <a:xfrm>
            <a:off x="-10631188" y="5354293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CDF17731-0982-435C-0842-B35EDC2DB1F8}"/>
              </a:ext>
            </a:extLst>
          </p:cNvPr>
          <p:cNvSpPr/>
          <p:nvPr/>
        </p:nvSpPr>
        <p:spPr>
          <a:xfrm>
            <a:off x="-10631188" y="5699738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3D3E08-6449-4E31-EB50-051E0B6D25CA}"/>
              </a:ext>
            </a:extLst>
          </p:cNvPr>
          <p:cNvGrpSpPr/>
          <p:nvPr/>
        </p:nvGrpSpPr>
        <p:grpSpPr>
          <a:xfrm>
            <a:off x="16116448" y="4992601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C04FD9-D461-9A12-619A-8D7FAAEFCE10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727E8C7A-0209-ADA2-E1E0-E1A4C684AA58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59C0A055-0580-981B-3B2B-3C78F0677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B859806C-899D-6E4F-F66C-3EC907EEACB9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4391985A-D970-5AD2-6CCC-CB34BC7C41DA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364E2B-58DA-7642-D0FC-3E9FE5E9BF5A}"/>
              </a:ext>
            </a:extLst>
          </p:cNvPr>
          <p:cNvGrpSpPr/>
          <p:nvPr/>
        </p:nvGrpSpPr>
        <p:grpSpPr>
          <a:xfrm>
            <a:off x="17832921" y="-2202993"/>
            <a:ext cx="6976687" cy="2403801"/>
            <a:chOff x="1629134" y="1616313"/>
            <a:chExt cx="11721106" cy="2672358"/>
          </a:xfrm>
        </p:grpSpPr>
        <p:sp>
          <p:nvSpPr>
            <p:cNvPr id="5" name="Shape 6">
              <a:extLst>
                <a:ext uri="{FF2B5EF4-FFF2-40B4-BE49-F238E27FC236}">
                  <a16:creationId xmlns:a16="http://schemas.microsoft.com/office/drawing/2014/main" id="{590C6215-3D58-A692-9F32-DD875C2B7515}"/>
                </a:ext>
              </a:extLst>
            </p:cNvPr>
            <p:cNvSpPr/>
            <p:nvPr/>
          </p:nvSpPr>
          <p:spPr>
            <a:xfrm>
              <a:off x="1629134" y="1616313"/>
              <a:ext cx="11721106" cy="2672358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EEDA58-F43F-860B-1865-F254686F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3862" y="1790184"/>
              <a:ext cx="11261470" cy="2324615"/>
            </a:xfrm>
            <a:prstGeom prst="roundRect">
              <a:avLst>
                <a:gd name="adj" fmla="val 16667"/>
              </a:avLst>
            </a:prstGeom>
            <a:ln>
              <a:solidFill>
                <a:schemeClr val="accent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E7209-A688-97A5-0BD4-A28684781CA3}"/>
              </a:ext>
            </a:extLst>
          </p:cNvPr>
          <p:cNvGrpSpPr/>
          <p:nvPr/>
        </p:nvGrpSpPr>
        <p:grpSpPr>
          <a:xfrm>
            <a:off x="-14330" y="10090120"/>
            <a:ext cx="6691864" cy="2669485"/>
            <a:chOff x="1629134" y="4498151"/>
            <a:chExt cx="7040880" cy="3308793"/>
          </a:xfrm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DB1DC98C-AEC3-B49C-2868-576A361B7F8F}"/>
                </a:ext>
              </a:extLst>
            </p:cNvPr>
            <p:cNvSpPr/>
            <p:nvPr/>
          </p:nvSpPr>
          <p:spPr>
            <a:xfrm>
              <a:off x="1629134" y="4498151"/>
              <a:ext cx="7040880" cy="3308793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578BF-2633-6CA1-788C-DD9989F8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r="18614"/>
            <a:stretch>
              <a:fillRect/>
            </a:stretch>
          </p:blipFill>
          <p:spPr>
            <a:xfrm>
              <a:off x="1856312" y="4686617"/>
              <a:ext cx="6586523" cy="2931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A96640-C377-76EC-A255-F2D1B44B2ADF}"/>
              </a:ext>
            </a:extLst>
          </p:cNvPr>
          <p:cNvSpPr txBox="1"/>
          <p:nvPr/>
        </p:nvSpPr>
        <p:spPr>
          <a:xfrm>
            <a:off x="27966022" y="1059195"/>
            <a:ext cx="456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Real time representation of axis, vibration and the threshold values in Arduino IDE serial monitor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A96D5-7513-B7B8-FBC9-C22EA221AB30}"/>
              </a:ext>
            </a:extLst>
          </p:cNvPr>
          <p:cNvSpPr txBox="1"/>
          <p:nvPr/>
        </p:nvSpPr>
        <p:spPr>
          <a:xfrm>
            <a:off x="-16335894" y="158178"/>
            <a:ext cx="4456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REAL TIME REPRESENTATION OF AXIS, VALUES in Blynk Console along with Alarm on excessive vibrations being detected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EE4BF6E-8BF3-A19E-BFB2-780AE8632ED2}"/>
              </a:ext>
            </a:extLst>
          </p:cNvPr>
          <p:cNvSpPr/>
          <p:nvPr/>
        </p:nvSpPr>
        <p:spPr>
          <a:xfrm>
            <a:off x="3218140" y="-1625689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SOFTWARE IMPLEMENTATION</a:t>
            </a:r>
            <a:endParaRPr lang="en-US" sz="3700" u="sng" dirty="0"/>
          </a:p>
        </p:txBody>
      </p:sp>
      <p:pic>
        <p:nvPicPr>
          <p:cNvPr id="20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384B7D78-756A-7DF1-46CE-68A9BC5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5037">
            <a:off x="-5720996" y="1944454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0AF16995-F9FC-201B-3B2D-168530CE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29809">
            <a:off x="14901196" y="561596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32C45879-0585-6081-6A79-9A4A97B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7900">
            <a:off x="-7066236" y="3116263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Gsm Sim800l">
            <a:extLst>
              <a:ext uri="{FF2B5EF4-FFF2-40B4-BE49-F238E27FC236}">
                <a16:creationId xmlns:a16="http://schemas.microsoft.com/office/drawing/2014/main" id="{11B74B8C-EA12-2D3F-5EDE-9D130494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700">
            <a:off x="15607525" y="3587706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A50D750-7167-2E76-4FB2-748533743CBB}"/>
              </a:ext>
            </a:extLst>
          </p:cNvPr>
          <p:cNvGrpSpPr/>
          <p:nvPr/>
        </p:nvGrpSpPr>
        <p:grpSpPr>
          <a:xfrm>
            <a:off x="-13031526" y="1213942"/>
            <a:ext cx="10275782" cy="5569213"/>
            <a:chOff x="1456850" y="1184169"/>
            <a:chExt cx="10275782" cy="556921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152CFBD-72F6-FCB4-035B-BA33D4BC667C}"/>
                </a:ext>
              </a:extLst>
            </p:cNvPr>
            <p:cNvSpPr/>
            <p:nvPr/>
          </p:nvSpPr>
          <p:spPr>
            <a:xfrm>
              <a:off x="1456850" y="1184169"/>
              <a:ext cx="9919704" cy="5401478"/>
            </a:xfrm>
            <a:prstGeom prst="roundRect">
              <a:avLst/>
            </a:prstGeom>
            <a:solidFill>
              <a:srgbClr val="92D050">
                <a:alpha val="47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69478-1AFF-9E3F-7484-5DBD8C6351BE}"/>
                </a:ext>
              </a:extLst>
            </p:cNvPr>
            <p:cNvSpPr txBox="1"/>
            <p:nvPr/>
          </p:nvSpPr>
          <p:spPr>
            <a:xfrm>
              <a:off x="1650864" y="1351903"/>
              <a:ext cx="10081768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Device Startup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shows status and connection messages.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 err="1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WiFi</a:t>
              </a: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 connects to Blynk; GSM module initializes.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User presses boot button to calibrate at any time.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Baseline offsets and thresholds computed.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Monitoring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Calibrated sensor data is streamed and visualized (V0=X, V1=Y, V2=Z, V3=Vibration).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displays real-time vibration frequency.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Alert and Logging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Dashboard alerts trigger on excessive vibration.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Status and history maintained for remote monitoring.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Manual Recalibration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Boot button allows recalibration during normal operation.</a:t>
              </a:r>
            </a:p>
            <a:p>
              <a:endParaRPr lang="en-IN" sz="23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404C9D-6188-FA6B-5A4F-3B9E5A6DFC48}"/>
              </a:ext>
            </a:extLst>
          </p:cNvPr>
          <p:cNvSpPr txBox="1"/>
          <p:nvPr/>
        </p:nvSpPr>
        <p:spPr>
          <a:xfrm>
            <a:off x="2511458" y="-1876281"/>
            <a:ext cx="646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LIVE DEMO : Workflow &amp; Operation</a:t>
            </a:r>
          </a:p>
          <a:p>
            <a:endParaRPr lang="en-IN" sz="3600" u="sng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828CD9-91A4-88B9-FE5D-1CC0F9680FF3}"/>
              </a:ext>
            </a:extLst>
          </p:cNvPr>
          <p:cNvGrpSpPr/>
          <p:nvPr/>
        </p:nvGrpSpPr>
        <p:grpSpPr>
          <a:xfrm>
            <a:off x="1835641" y="1667274"/>
            <a:ext cx="3565088" cy="2676644"/>
            <a:chOff x="2248699" y="1381676"/>
            <a:chExt cx="3565088" cy="2676644"/>
          </a:xfrm>
        </p:grpSpPr>
        <p:sp>
          <p:nvSpPr>
            <p:cNvPr id="58" name="Shape 1">
              <a:extLst>
                <a:ext uri="{FF2B5EF4-FFF2-40B4-BE49-F238E27FC236}">
                  <a16:creationId xmlns:a16="http://schemas.microsoft.com/office/drawing/2014/main" id="{73F582F5-AEE2-24D4-B4A9-34CDB1C3E8F4}"/>
                </a:ext>
              </a:extLst>
            </p:cNvPr>
            <p:cNvSpPr/>
            <p:nvPr/>
          </p:nvSpPr>
          <p:spPr>
            <a:xfrm>
              <a:off x="2248699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9" name="Text 2">
              <a:extLst>
                <a:ext uri="{FF2B5EF4-FFF2-40B4-BE49-F238E27FC236}">
                  <a16:creationId xmlns:a16="http://schemas.microsoft.com/office/drawing/2014/main" id="{9DE0D46F-2C27-E503-96BE-14FB9A9A8AF2}"/>
                </a:ext>
              </a:extLst>
            </p:cNvPr>
            <p:cNvSpPr/>
            <p:nvPr/>
          </p:nvSpPr>
          <p:spPr>
            <a:xfrm>
              <a:off x="2530877" y="1663854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Affordable Solution</a:t>
              </a:r>
              <a:endParaRPr lang="en-US" sz="2200" dirty="0"/>
            </a:p>
          </p:txBody>
        </p:sp>
        <p:sp>
          <p:nvSpPr>
            <p:cNvPr id="60" name="Text 3">
              <a:extLst>
                <a:ext uri="{FF2B5EF4-FFF2-40B4-BE49-F238E27FC236}">
                  <a16:creationId xmlns:a16="http://schemas.microsoft.com/office/drawing/2014/main" id="{288F7B16-F0BF-F62E-36FD-C283C8494802}"/>
                </a:ext>
              </a:extLst>
            </p:cNvPr>
            <p:cNvSpPr/>
            <p:nvPr/>
          </p:nvSpPr>
          <p:spPr>
            <a:xfrm>
              <a:off x="2530877" y="2164512"/>
              <a:ext cx="3000732" cy="16116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Open-source hardware and cloud platforms reduce monitoring costs significantly.</a:t>
              </a:r>
              <a:endParaRPr lang="en-US" sz="195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FED715A-193B-6124-EE17-992C49124422}"/>
              </a:ext>
            </a:extLst>
          </p:cNvPr>
          <p:cNvGrpSpPr/>
          <p:nvPr/>
        </p:nvGrpSpPr>
        <p:grpSpPr>
          <a:xfrm>
            <a:off x="5852491" y="1663149"/>
            <a:ext cx="3565088" cy="2676644"/>
            <a:chOff x="6065485" y="1381676"/>
            <a:chExt cx="3565088" cy="2676644"/>
          </a:xfrm>
        </p:grpSpPr>
        <p:sp>
          <p:nvSpPr>
            <p:cNvPr id="61" name="Shape 4">
              <a:extLst>
                <a:ext uri="{FF2B5EF4-FFF2-40B4-BE49-F238E27FC236}">
                  <a16:creationId xmlns:a16="http://schemas.microsoft.com/office/drawing/2014/main" id="{D0530592-31DD-777F-D5B4-18BED6917F5E}"/>
                </a:ext>
              </a:extLst>
            </p:cNvPr>
            <p:cNvSpPr/>
            <p:nvPr/>
          </p:nvSpPr>
          <p:spPr>
            <a:xfrm>
              <a:off x="6065485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Text 5">
              <a:extLst>
                <a:ext uri="{FF2B5EF4-FFF2-40B4-BE49-F238E27FC236}">
                  <a16:creationId xmlns:a16="http://schemas.microsoft.com/office/drawing/2014/main" id="{6F950468-4542-3203-1E5B-43D61F8F0C5C}"/>
                </a:ext>
              </a:extLst>
            </p:cNvPr>
            <p:cNvSpPr/>
            <p:nvPr/>
          </p:nvSpPr>
          <p:spPr>
            <a:xfrm>
              <a:off x="6347663" y="1663854"/>
              <a:ext cx="3000732" cy="6993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Predictive Maintenance</a:t>
              </a:r>
              <a:endParaRPr lang="en-US" sz="2200" dirty="0"/>
            </a:p>
          </p:txBody>
        </p:sp>
        <p:sp>
          <p:nvSpPr>
            <p:cNvPr id="63" name="Text 6">
              <a:extLst>
                <a:ext uri="{FF2B5EF4-FFF2-40B4-BE49-F238E27FC236}">
                  <a16:creationId xmlns:a16="http://schemas.microsoft.com/office/drawing/2014/main" id="{164F8C3E-2DCE-2CD1-DC35-9E8781CC233E}"/>
                </a:ext>
              </a:extLst>
            </p:cNvPr>
            <p:cNvSpPr/>
            <p:nvPr/>
          </p:nvSpPr>
          <p:spPr>
            <a:xfrm>
              <a:off x="6347663" y="2514199"/>
              <a:ext cx="3000732" cy="12087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Early vibration detection prevents equipment failure and reduces downtime.</a:t>
              </a:r>
              <a:endParaRPr lang="en-US" sz="195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E5C25B-1304-9525-E365-E7682EE33E7D}"/>
              </a:ext>
            </a:extLst>
          </p:cNvPr>
          <p:cNvGrpSpPr/>
          <p:nvPr/>
        </p:nvGrpSpPr>
        <p:grpSpPr>
          <a:xfrm>
            <a:off x="1835642" y="4764323"/>
            <a:ext cx="7581938" cy="1870829"/>
            <a:chOff x="2248699" y="4310018"/>
            <a:chExt cx="7381875" cy="1870829"/>
          </a:xfrm>
        </p:grpSpPr>
        <p:sp>
          <p:nvSpPr>
            <p:cNvPr id="64" name="Shape 7">
              <a:extLst>
                <a:ext uri="{FF2B5EF4-FFF2-40B4-BE49-F238E27FC236}">
                  <a16:creationId xmlns:a16="http://schemas.microsoft.com/office/drawing/2014/main" id="{AE2338E7-981C-D4D8-CB48-F05013B00550}"/>
                </a:ext>
              </a:extLst>
            </p:cNvPr>
            <p:cNvSpPr/>
            <p:nvPr/>
          </p:nvSpPr>
          <p:spPr>
            <a:xfrm>
              <a:off x="2248699" y="4310018"/>
              <a:ext cx="7381875" cy="1870829"/>
            </a:xfrm>
            <a:prstGeom prst="roundRect">
              <a:avLst>
                <a:gd name="adj" fmla="val 20186"/>
              </a:avLst>
            </a:prstGeom>
            <a:solidFill>
              <a:srgbClr val="0A081B"/>
            </a:solidFill>
            <a:ln w="3048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B94A7956-AE2A-65B9-F2B7-579F389DB01C}"/>
                </a:ext>
              </a:extLst>
            </p:cNvPr>
            <p:cNvSpPr/>
            <p:nvPr/>
          </p:nvSpPr>
          <p:spPr>
            <a:xfrm>
              <a:off x="2530877" y="4592196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Real-Time Insights</a:t>
              </a:r>
              <a:endParaRPr lang="en-US" sz="2200" dirty="0"/>
            </a:p>
          </p:txBody>
        </p:sp>
        <p:sp>
          <p:nvSpPr>
            <p:cNvPr id="66" name="Text 9">
              <a:extLst>
                <a:ext uri="{FF2B5EF4-FFF2-40B4-BE49-F238E27FC236}">
                  <a16:creationId xmlns:a16="http://schemas.microsoft.com/office/drawing/2014/main" id="{BF90F972-7481-59B1-E32E-DFDD528C4656}"/>
                </a:ext>
              </a:extLst>
            </p:cNvPr>
            <p:cNvSpPr/>
            <p:nvPr/>
          </p:nvSpPr>
          <p:spPr>
            <a:xfrm>
              <a:off x="2530877" y="5092854"/>
              <a:ext cx="6817519" cy="8058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Continuous monitoring provides actionable data for maintenance decisions.</a:t>
              </a:r>
              <a:endParaRPr lang="en-US" sz="1950" dirty="0"/>
            </a:p>
          </p:txBody>
        </p:sp>
      </p:grpSp>
      <p:sp>
        <p:nvSpPr>
          <p:cNvPr id="75" name="Text 0">
            <a:extLst>
              <a:ext uri="{FF2B5EF4-FFF2-40B4-BE49-F238E27FC236}">
                <a16:creationId xmlns:a16="http://schemas.microsoft.com/office/drawing/2014/main" id="{A72C8E56-6C43-72C1-742B-A22A3D81DD3B}"/>
              </a:ext>
            </a:extLst>
          </p:cNvPr>
          <p:cNvSpPr/>
          <p:nvPr/>
        </p:nvSpPr>
        <p:spPr>
          <a:xfrm>
            <a:off x="2522869" y="720839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RESULTS AND POSITIVE IMPACTS </a:t>
            </a:r>
            <a:endParaRPr lang="en-US" sz="3700" u="sng" dirty="0"/>
          </a:p>
        </p:txBody>
      </p:sp>
    </p:spTree>
    <p:extLst>
      <p:ext uri="{BB962C8B-B14F-4D97-AF65-F5344CB8AC3E}">
        <p14:creationId xmlns:p14="http://schemas.microsoft.com/office/powerpoint/2010/main" val="2849536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D4155-1689-22AA-11CB-F5CB7A25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6451985-F138-B049-F1A6-D143AA6B8D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0CE7D8D-2726-39E9-A060-C9E653AF7165}"/>
              </a:ext>
            </a:extLst>
          </p:cNvPr>
          <p:cNvSpPr/>
          <p:nvPr/>
        </p:nvSpPr>
        <p:spPr>
          <a:xfrm>
            <a:off x="797512" y="5292101"/>
            <a:ext cx="7086246" cy="137141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C56249-5B6E-EC91-DBCF-74775988CC2F}"/>
              </a:ext>
            </a:extLst>
          </p:cNvPr>
          <p:cNvGrpSpPr/>
          <p:nvPr/>
        </p:nvGrpSpPr>
        <p:grpSpPr>
          <a:xfrm>
            <a:off x="1043964" y="5387278"/>
            <a:ext cx="6839794" cy="1184314"/>
            <a:chOff x="2434614" y="4033965"/>
            <a:chExt cx="7311809" cy="1184314"/>
          </a:xfrm>
        </p:grpSpPr>
        <p:sp>
          <p:nvSpPr>
            <p:cNvPr id="70" name="Text 5">
              <a:extLst>
                <a:ext uri="{FF2B5EF4-FFF2-40B4-BE49-F238E27FC236}">
                  <a16:creationId xmlns:a16="http://schemas.microsoft.com/office/drawing/2014/main" id="{5929AAA2-141A-30BC-AE50-010784C20DAC}"/>
                </a:ext>
              </a:extLst>
            </p:cNvPr>
            <p:cNvSpPr/>
            <p:nvPr/>
          </p:nvSpPr>
          <p:spPr>
            <a:xfrm>
              <a:off x="2974862" y="4058849"/>
              <a:ext cx="2785467" cy="3102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Multi-Sensor Expansion</a:t>
              </a:r>
              <a:endParaRPr lang="en-US" sz="1950" dirty="0"/>
            </a:p>
          </p:txBody>
        </p:sp>
        <p:sp>
          <p:nvSpPr>
            <p:cNvPr id="71" name="Text 6">
              <a:extLst>
                <a:ext uri="{FF2B5EF4-FFF2-40B4-BE49-F238E27FC236}">
                  <a16:creationId xmlns:a16="http://schemas.microsoft.com/office/drawing/2014/main" id="{B15DCF54-C055-F3EE-1535-154E1991E7F1}"/>
                </a:ext>
              </a:extLst>
            </p:cNvPr>
            <p:cNvSpPr/>
            <p:nvPr/>
          </p:nvSpPr>
          <p:spPr>
            <a:xfrm>
              <a:off x="2974862" y="4503190"/>
              <a:ext cx="6771561" cy="7150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Add temperature, humidity, and acoustic sensors for comprehensive machine health monitoring.</a:t>
              </a:r>
              <a:endParaRPr lang="en-US" sz="1750" b="1" dirty="0"/>
            </a:p>
          </p:txBody>
        </p:sp>
        <p:pic>
          <p:nvPicPr>
            <p:cNvPr id="29" name="Image 3" descr="preencoded.png">
              <a:extLst>
                <a:ext uri="{FF2B5EF4-FFF2-40B4-BE49-F238E27FC236}">
                  <a16:creationId xmlns:a16="http://schemas.microsoft.com/office/drawing/2014/main" id="{59B28E54-0277-67DC-9B0E-7341A932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4614" y="4033965"/>
              <a:ext cx="335161" cy="33516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28C1BF6-650B-835B-1A13-C9B3194B3B0C}"/>
              </a:ext>
            </a:extLst>
          </p:cNvPr>
          <p:cNvGrpSpPr/>
          <p:nvPr/>
        </p:nvGrpSpPr>
        <p:grpSpPr>
          <a:xfrm>
            <a:off x="884870" y="2326085"/>
            <a:ext cx="6986429" cy="1276779"/>
            <a:chOff x="255709" y="2324654"/>
            <a:chExt cx="6913523" cy="1276779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254F80C-4890-8591-28E9-3F58EF2C7CF5}"/>
                </a:ext>
              </a:extLst>
            </p:cNvPr>
            <p:cNvSpPr/>
            <p:nvPr/>
          </p:nvSpPr>
          <p:spPr>
            <a:xfrm>
              <a:off x="255709" y="2324654"/>
              <a:ext cx="6913523" cy="1276779"/>
            </a:xfrm>
            <a:prstGeom prst="roundRect">
              <a:avLst/>
            </a:prstGeom>
            <a:solidFill>
              <a:srgbClr val="92D050">
                <a:alpha val="47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B2D2FEC-45CA-4537-F57E-3E0258949040}"/>
                </a:ext>
              </a:extLst>
            </p:cNvPr>
            <p:cNvGrpSpPr/>
            <p:nvPr/>
          </p:nvGrpSpPr>
          <p:grpSpPr>
            <a:xfrm>
              <a:off x="428566" y="2442003"/>
              <a:ext cx="6520520" cy="1038863"/>
              <a:chOff x="2332520" y="846305"/>
              <a:chExt cx="6985852" cy="1038863"/>
            </a:xfrm>
          </p:grpSpPr>
          <p:pic>
            <p:nvPicPr>
              <p:cNvPr id="3" name="Image 1" descr="preencoded.png">
                <a:extLst>
                  <a:ext uri="{FF2B5EF4-FFF2-40B4-BE49-F238E27FC236}">
                    <a16:creationId xmlns:a16="http://schemas.microsoft.com/office/drawing/2014/main" id="{858B8E2E-CB41-1940-7CE1-A885ACEF5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32520" y="853210"/>
                <a:ext cx="335161" cy="335161"/>
              </a:xfrm>
              <a:prstGeom prst="rect">
                <a:avLst/>
              </a:prstGeom>
            </p:spPr>
          </p:pic>
          <p:sp>
            <p:nvSpPr>
              <p:cNvPr id="7" name="Text 1">
                <a:extLst>
                  <a:ext uri="{FF2B5EF4-FFF2-40B4-BE49-F238E27FC236}">
                    <a16:creationId xmlns:a16="http://schemas.microsoft.com/office/drawing/2014/main" id="{7E71268C-F56A-9243-64C4-DAFF9513982E}"/>
                  </a:ext>
                </a:extLst>
              </p:cNvPr>
              <p:cNvSpPr/>
              <p:nvPr/>
            </p:nvSpPr>
            <p:spPr>
              <a:xfrm>
                <a:off x="2974862" y="846305"/>
                <a:ext cx="2482810" cy="3102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solidFill>
                      <a:srgbClr val="E0E4E6"/>
                    </a:solidFill>
                    <a:latin typeface="Bahnschrift SemiBold SemiConden" panose="020B0502040204020203" pitchFamily="34" charset="0"/>
                    <a:ea typeface="Spline Sans Bold" pitchFamily="34" charset="-122"/>
                    <a:cs typeface="Spline Sans Bold" pitchFamily="34" charset="-120"/>
                  </a:rPr>
                  <a:t>Data Logging</a:t>
                </a:r>
                <a:endParaRPr lang="en-US" sz="1950" dirty="0"/>
              </a:p>
            </p:txBody>
          </p:sp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90188302-DA95-C2EB-498B-0F4F6C04AC0F}"/>
                  </a:ext>
                </a:extLst>
              </p:cNvPr>
              <p:cNvSpPr/>
              <p:nvPr/>
            </p:nvSpPr>
            <p:spPr>
              <a:xfrm>
                <a:off x="2974861" y="1170079"/>
                <a:ext cx="6343511" cy="71508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1750" b="1" dirty="0">
                    <a:solidFill>
                      <a:srgbClr val="E0E4E6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Store historical vibration data for long-term trend analysis and pattern recognition.</a:t>
                </a:r>
                <a:endParaRPr lang="en-US" sz="1750" b="1" dirty="0"/>
              </a:p>
            </p:txBody>
          </p:sp>
        </p:grp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E7DDE08-21E0-D268-DBF9-FAB7D21F473F}"/>
              </a:ext>
            </a:extLst>
          </p:cNvPr>
          <p:cNvSpPr/>
          <p:nvPr/>
        </p:nvSpPr>
        <p:spPr>
          <a:xfrm>
            <a:off x="3974711" y="979075"/>
            <a:ext cx="7043196" cy="12129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A5B3D76-95DC-B0CF-2510-761B93DACF94}"/>
              </a:ext>
            </a:extLst>
          </p:cNvPr>
          <p:cNvSpPr/>
          <p:nvPr/>
        </p:nvSpPr>
        <p:spPr>
          <a:xfrm>
            <a:off x="3981426" y="3804135"/>
            <a:ext cx="7036481" cy="1371419"/>
          </a:xfrm>
          <a:prstGeom prst="roundRect">
            <a:avLst/>
          </a:prstGeom>
          <a:solidFill>
            <a:schemeClr val="bg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203AC94-8F00-6A47-BED0-E6C96659EDBA}"/>
              </a:ext>
            </a:extLst>
          </p:cNvPr>
          <p:cNvSpPr/>
          <p:nvPr/>
        </p:nvSpPr>
        <p:spPr>
          <a:xfrm>
            <a:off x="-16399057" y="97720"/>
            <a:ext cx="4519529" cy="1393291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437276-C047-E1B0-73EA-7986522B078B}"/>
              </a:ext>
            </a:extLst>
          </p:cNvPr>
          <p:cNvSpPr/>
          <p:nvPr/>
        </p:nvSpPr>
        <p:spPr>
          <a:xfrm>
            <a:off x="27966022" y="952733"/>
            <a:ext cx="4647578" cy="1826997"/>
          </a:xfrm>
          <a:prstGeom prst="roundRect">
            <a:avLst/>
          </a:prstGeom>
          <a:solidFill>
            <a:schemeClr val="bg1">
              <a:lumMod val="65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2" descr="logo – Kumaraguru College of Technology">
            <a:extLst>
              <a:ext uri="{FF2B5EF4-FFF2-40B4-BE49-F238E27FC236}">
                <a16:creationId xmlns:a16="http://schemas.microsoft.com/office/drawing/2014/main" id="{4A6DB217-FE97-C874-AA5A-CD54F94C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colorTemperature colorTemp="652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2070" cy="16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5">
            <a:extLst>
              <a:ext uri="{FF2B5EF4-FFF2-40B4-BE49-F238E27FC236}">
                <a16:creationId xmlns:a16="http://schemas.microsoft.com/office/drawing/2014/main" id="{15FB3C49-7EE0-B57E-8D4E-DF430A00CA02}"/>
              </a:ext>
            </a:extLst>
          </p:cNvPr>
          <p:cNvSpPr/>
          <p:nvPr/>
        </p:nvSpPr>
        <p:spPr>
          <a:xfrm>
            <a:off x="15922783" y="4902549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35E1E730-0A5C-A5A3-E87D-D43BADF2261C}"/>
              </a:ext>
            </a:extLst>
          </p:cNvPr>
          <p:cNvSpPr/>
          <p:nvPr/>
        </p:nvSpPr>
        <p:spPr>
          <a:xfrm>
            <a:off x="2784421" y="-2846055"/>
            <a:ext cx="4966611" cy="48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400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F27CA015-2856-431B-EDB2-3B3F46447D0B}"/>
              </a:ext>
            </a:extLst>
          </p:cNvPr>
          <p:cNvSpPr/>
          <p:nvPr/>
        </p:nvSpPr>
        <p:spPr>
          <a:xfrm>
            <a:off x="-10772879" y="2581295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F4C9FA-311C-21A3-6420-69641A5046A6}"/>
              </a:ext>
            </a:extLst>
          </p:cNvPr>
          <p:cNvGrpSpPr/>
          <p:nvPr/>
        </p:nvGrpSpPr>
        <p:grpSpPr>
          <a:xfrm>
            <a:off x="-10669245" y="2743409"/>
            <a:ext cx="463447" cy="521199"/>
            <a:chOff x="650437" y="2923300"/>
            <a:chExt cx="463447" cy="521199"/>
          </a:xfrm>
        </p:grpSpPr>
        <p:sp>
          <p:nvSpPr>
            <p:cNvPr id="33" name="Shape 2">
              <a:extLst>
                <a:ext uri="{FF2B5EF4-FFF2-40B4-BE49-F238E27FC236}">
                  <a16:creationId xmlns:a16="http://schemas.microsoft.com/office/drawing/2014/main" id="{37F58638-51A9-ACEC-0C06-EA45DB725E45}"/>
                </a:ext>
              </a:extLst>
            </p:cNvPr>
            <p:cNvSpPr/>
            <p:nvPr/>
          </p:nvSpPr>
          <p:spPr>
            <a:xfrm>
              <a:off x="650437" y="2923300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0CE391C0-B2DE-152D-87F6-C2D06814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7906" y="3066537"/>
              <a:ext cx="208510" cy="234493"/>
            </a:xfrm>
            <a:prstGeom prst="rect">
              <a:avLst/>
            </a:prstGeom>
          </p:spPr>
        </p:pic>
      </p:grpSp>
      <p:sp>
        <p:nvSpPr>
          <p:cNvPr id="35" name="Text 3">
            <a:extLst>
              <a:ext uri="{FF2B5EF4-FFF2-40B4-BE49-F238E27FC236}">
                <a16:creationId xmlns:a16="http://schemas.microsoft.com/office/drawing/2014/main" id="{1529A5C9-CA0A-2D87-147B-F4111E8FC369}"/>
              </a:ext>
            </a:extLst>
          </p:cNvPr>
          <p:cNvSpPr/>
          <p:nvPr/>
        </p:nvSpPr>
        <p:spPr>
          <a:xfrm>
            <a:off x="-10605200" y="3368801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ESP32 Controller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412F9D40-6232-1F23-A49C-97A08E7F207E}"/>
              </a:ext>
            </a:extLst>
          </p:cNvPr>
          <p:cNvSpPr/>
          <p:nvPr/>
        </p:nvSpPr>
        <p:spPr>
          <a:xfrm>
            <a:off x="-10605200" y="3630681"/>
            <a:ext cx="4427909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processor with WiFi, Bluetooth, and I/O support.</a:t>
            </a:r>
            <a:endParaRPr lang="en-US" sz="1350" dirty="0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5AF43B5A-1E21-D423-243F-DBBF4039D579}"/>
              </a:ext>
            </a:extLst>
          </p:cNvPr>
          <p:cNvSpPr/>
          <p:nvPr/>
        </p:nvSpPr>
        <p:spPr>
          <a:xfrm>
            <a:off x="15922783" y="2964030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1F9B59-607F-563B-646C-9B170CFCCDEC}"/>
              </a:ext>
            </a:extLst>
          </p:cNvPr>
          <p:cNvGrpSpPr/>
          <p:nvPr/>
        </p:nvGrpSpPr>
        <p:grpSpPr>
          <a:xfrm>
            <a:off x="16090461" y="3152602"/>
            <a:ext cx="5233777" cy="1318263"/>
            <a:chOff x="6373984" y="2923300"/>
            <a:chExt cx="5233777" cy="1318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72C147-75CD-FD54-A769-9BBF535847D3}"/>
                </a:ext>
              </a:extLst>
            </p:cNvPr>
            <p:cNvGrpSpPr/>
            <p:nvPr/>
          </p:nvGrpSpPr>
          <p:grpSpPr>
            <a:xfrm>
              <a:off x="6373984" y="2923300"/>
              <a:ext cx="463447" cy="521199"/>
              <a:chOff x="6373984" y="2923300"/>
              <a:chExt cx="463447" cy="521199"/>
            </a:xfrm>
          </p:grpSpPr>
          <p:sp>
            <p:nvSpPr>
              <p:cNvPr id="38" name="Shape 6">
                <a:extLst>
                  <a:ext uri="{FF2B5EF4-FFF2-40B4-BE49-F238E27FC236}">
                    <a16:creationId xmlns:a16="http://schemas.microsoft.com/office/drawing/2014/main" id="{0172A975-2DAA-77AD-A7F4-AC2BDAB069B4}"/>
                  </a:ext>
                </a:extLst>
              </p:cNvPr>
              <p:cNvSpPr/>
              <p:nvPr/>
            </p:nvSpPr>
            <p:spPr>
              <a:xfrm>
                <a:off x="6373984" y="2923300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29DDDA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9" name="Image 2" descr="preencoded.png">
                <a:extLst>
                  <a:ext uri="{FF2B5EF4-FFF2-40B4-BE49-F238E27FC236}">
                    <a16:creationId xmlns:a16="http://schemas.microsoft.com/office/drawing/2014/main" id="{16FDA6A9-A9AD-353E-18F3-B75D358B2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1453" y="3066537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0" name="Text 7">
              <a:extLst>
                <a:ext uri="{FF2B5EF4-FFF2-40B4-BE49-F238E27FC236}">
                  <a16:creationId xmlns:a16="http://schemas.microsoft.com/office/drawing/2014/main" id="{C4FDC917-8EA7-06F5-69D0-5A41A9A87690}"/>
                </a:ext>
              </a:extLst>
            </p:cNvPr>
            <p:cNvSpPr/>
            <p:nvPr/>
          </p:nvSpPr>
          <p:spPr>
            <a:xfrm>
              <a:off x="6373984" y="3618154"/>
              <a:ext cx="1986127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ADXL345 Accelerometer</a:t>
              </a:r>
              <a:endParaRPr lang="en-US" sz="1550" dirty="0"/>
            </a:p>
          </p:txBody>
        </p:sp>
        <p:sp>
          <p:nvSpPr>
            <p:cNvPr id="41" name="Text 8">
              <a:extLst>
                <a:ext uri="{FF2B5EF4-FFF2-40B4-BE49-F238E27FC236}">
                  <a16:creationId xmlns:a16="http://schemas.microsoft.com/office/drawing/2014/main" id="{DD5D00FC-9DDB-1DA4-E2E2-10EC3E3D2769}"/>
                </a:ext>
              </a:extLst>
            </p:cNvPr>
            <p:cNvSpPr/>
            <p:nvPr/>
          </p:nvSpPr>
          <p:spPr>
            <a:xfrm>
              <a:off x="6373984" y="3963599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3-axis MEMS sensor capturing real-time vibration and acceleration data.</a:t>
              </a:r>
              <a:endParaRPr lang="en-US" sz="1350" dirty="0"/>
            </a:p>
          </p:txBody>
        </p:sp>
      </p:grpSp>
      <p:sp>
        <p:nvSpPr>
          <p:cNvPr id="42" name="Shape 9">
            <a:extLst>
              <a:ext uri="{FF2B5EF4-FFF2-40B4-BE49-F238E27FC236}">
                <a16:creationId xmlns:a16="http://schemas.microsoft.com/office/drawing/2014/main" id="{E5BF9C51-8EA7-50A9-D115-B9280760C33B}"/>
              </a:ext>
            </a:extLst>
          </p:cNvPr>
          <p:cNvSpPr/>
          <p:nvPr/>
        </p:nvSpPr>
        <p:spPr>
          <a:xfrm>
            <a:off x="-10769109" y="4522094"/>
            <a:ext cx="5569134" cy="1695409"/>
          </a:xfrm>
          <a:prstGeom prst="roundRect">
            <a:avLst>
              <a:gd name="adj" fmla="val 153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CE65A5C-11DC-5958-1ECF-5A10D3AC4791}"/>
              </a:ext>
            </a:extLst>
          </p:cNvPr>
          <p:cNvGrpSpPr/>
          <p:nvPr/>
        </p:nvGrpSpPr>
        <p:grpSpPr>
          <a:xfrm>
            <a:off x="-10631188" y="4659439"/>
            <a:ext cx="463447" cy="521199"/>
            <a:chOff x="650437" y="4792364"/>
            <a:chExt cx="463447" cy="521199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BC0A13B9-E53B-9608-E782-077F84E353DC}"/>
                </a:ext>
              </a:extLst>
            </p:cNvPr>
            <p:cNvSpPr/>
            <p:nvPr/>
          </p:nvSpPr>
          <p:spPr>
            <a:xfrm>
              <a:off x="650437" y="4792364"/>
              <a:ext cx="463447" cy="521199"/>
            </a:xfrm>
            <a:prstGeom prst="roundRect">
              <a:avLst>
                <a:gd name="adj" fmla="val 17171791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IN"/>
            </a:p>
          </p:txBody>
        </p:sp>
        <p:pic>
          <p:nvPicPr>
            <p:cNvPr id="44" name="Image 3" descr="preencoded.png">
              <a:extLst>
                <a:ext uri="{FF2B5EF4-FFF2-40B4-BE49-F238E27FC236}">
                  <a16:creationId xmlns:a16="http://schemas.microsoft.com/office/drawing/2014/main" id="{0AB8521D-1840-4F02-AF8F-6678E8E00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7906" y="4935601"/>
              <a:ext cx="208510" cy="234493"/>
            </a:xfrm>
            <a:prstGeom prst="rect">
              <a:avLst/>
            </a:prstGeom>
          </p:spPr>
        </p:pic>
      </p:grpSp>
      <p:sp>
        <p:nvSpPr>
          <p:cNvPr id="45" name="Text 11">
            <a:extLst>
              <a:ext uri="{FF2B5EF4-FFF2-40B4-BE49-F238E27FC236}">
                <a16:creationId xmlns:a16="http://schemas.microsoft.com/office/drawing/2014/main" id="{3529CACB-E1B6-8B47-0B17-CEDEE1AF5900}"/>
              </a:ext>
            </a:extLst>
          </p:cNvPr>
          <p:cNvSpPr/>
          <p:nvPr/>
        </p:nvSpPr>
        <p:spPr>
          <a:xfrm>
            <a:off x="-10631188" y="5354293"/>
            <a:ext cx="1716473" cy="24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LCD Display</a:t>
            </a:r>
            <a:endParaRPr lang="en-US" sz="15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4EBC6636-FFF8-5430-F50A-CEF521AD4AD6}"/>
              </a:ext>
            </a:extLst>
          </p:cNvPr>
          <p:cNvSpPr/>
          <p:nvPr/>
        </p:nvSpPr>
        <p:spPr>
          <a:xfrm>
            <a:off x="-10631188" y="5699738"/>
            <a:ext cx="5233777" cy="277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status and live vibration readings with calibration prompts.</a:t>
            </a:r>
            <a:endParaRPr lang="en-US" sz="13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C25E96-7B75-CB9E-4212-C0C04DE1DC93}"/>
              </a:ext>
            </a:extLst>
          </p:cNvPr>
          <p:cNvGrpSpPr/>
          <p:nvPr/>
        </p:nvGrpSpPr>
        <p:grpSpPr>
          <a:xfrm>
            <a:off x="16116448" y="4992601"/>
            <a:ext cx="5233777" cy="1318263"/>
            <a:chOff x="6373984" y="4792364"/>
            <a:chExt cx="5233777" cy="131826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C7FB3CA-B87E-7D79-25A2-309019280716}"/>
                </a:ext>
              </a:extLst>
            </p:cNvPr>
            <p:cNvGrpSpPr/>
            <p:nvPr/>
          </p:nvGrpSpPr>
          <p:grpSpPr>
            <a:xfrm>
              <a:off x="6373984" y="4792364"/>
              <a:ext cx="463447" cy="521199"/>
              <a:chOff x="6373984" y="4792364"/>
              <a:chExt cx="463447" cy="521199"/>
            </a:xfrm>
          </p:grpSpPr>
          <p:sp>
            <p:nvSpPr>
              <p:cNvPr id="47" name="Shape 14">
                <a:extLst>
                  <a:ext uri="{FF2B5EF4-FFF2-40B4-BE49-F238E27FC236}">
                    <a16:creationId xmlns:a16="http://schemas.microsoft.com/office/drawing/2014/main" id="{A666372B-E309-CB77-8302-C6669E03D6D8}"/>
                  </a:ext>
                </a:extLst>
              </p:cNvPr>
              <p:cNvSpPr/>
              <p:nvPr/>
            </p:nvSpPr>
            <p:spPr>
              <a:xfrm>
                <a:off x="6373984" y="4792364"/>
                <a:ext cx="463447" cy="521199"/>
              </a:xfrm>
              <a:prstGeom prst="roundRect">
                <a:avLst>
                  <a:gd name="adj" fmla="val 17171791"/>
                </a:avLst>
              </a:prstGeom>
              <a:solidFill>
                <a:srgbClr val="091231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8" name="Image 4" descr="preencoded.png">
                <a:extLst>
                  <a:ext uri="{FF2B5EF4-FFF2-40B4-BE49-F238E27FC236}">
                    <a16:creationId xmlns:a16="http://schemas.microsoft.com/office/drawing/2014/main" id="{4BB2F78E-7329-8AC9-CB3F-EA6D007DE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501453" y="4935601"/>
                <a:ext cx="208510" cy="234493"/>
              </a:xfrm>
              <a:prstGeom prst="rect">
                <a:avLst/>
              </a:prstGeom>
            </p:spPr>
          </p:pic>
        </p:grpSp>
        <p:sp>
          <p:nvSpPr>
            <p:cNvPr id="49" name="Text 15">
              <a:extLst>
                <a:ext uri="{FF2B5EF4-FFF2-40B4-BE49-F238E27FC236}">
                  <a16:creationId xmlns:a16="http://schemas.microsoft.com/office/drawing/2014/main" id="{51AB9BCC-F1E0-09BB-B64F-19F6818A2559}"/>
                </a:ext>
              </a:extLst>
            </p:cNvPr>
            <p:cNvSpPr/>
            <p:nvPr/>
          </p:nvSpPr>
          <p:spPr>
            <a:xfrm>
              <a:off x="6373984" y="5487218"/>
              <a:ext cx="1716473" cy="2412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GSM Module</a:t>
              </a:r>
              <a:endParaRPr lang="en-US" sz="1550" dirty="0"/>
            </a:p>
          </p:txBody>
        </p:sp>
        <p:sp>
          <p:nvSpPr>
            <p:cNvPr id="50" name="Text 16">
              <a:extLst>
                <a:ext uri="{FF2B5EF4-FFF2-40B4-BE49-F238E27FC236}">
                  <a16:creationId xmlns:a16="http://schemas.microsoft.com/office/drawing/2014/main" id="{4FC19008-7619-7316-E13F-CC95F023A84B}"/>
                </a:ext>
              </a:extLst>
            </p:cNvPr>
            <p:cNvSpPr/>
            <p:nvPr/>
          </p:nvSpPr>
          <p:spPr>
            <a:xfrm>
              <a:off x="6373984" y="5832663"/>
              <a:ext cx="5233777" cy="277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SIM800 sends SMS alerts for excessive vibration events instantly.</a:t>
              </a:r>
              <a:endParaRPr lang="en-US" sz="13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1531AB-9D0D-854E-5157-243949519E41}"/>
              </a:ext>
            </a:extLst>
          </p:cNvPr>
          <p:cNvGrpSpPr/>
          <p:nvPr/>
        </p:nvGrpSpPr>
        <p:grpSpPr>
          <a:xfrm>
            <a:off x="17832921" y="-2202993"/>
            <a:ext cx="6976687" cy="2403801"/>
            <a:chOff x="1629134" y="1616313"/>
            <a:chExt cx="11721106" cy="2672358"/>
          </a:xfrm>
        </p:grpSpPr>
        <p:sp>
          <p:nvSpPr>
            <p:cNvPr id="5" name="Shape 6">
              <a:extLst>
                <a:ext uri="{FF2B5EF4-FFF2-40B4-BE49-F238E27FC236}">
                  <a16:creationId xmlns:a16="http://schemas.microsoft.com/office/drawing/2014/main" id="{2A3B09A6-3C53-0B48-9681-5855407E62B3}"/>
                </a:ext>
              </a:extLst>
            </p:cNvPr>
            <p:cNvSpPr/>
            <p:nvPr/>
          </p:nvSpPr>
          <p:spPr>
            <a:xfrm>
              <a:off x="1629134" y="1616313"/>
              <a:ext cx="11721106" cy="2672358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D77787-064A-3ABA-E7F9-8F1DA7DFA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23862" y="1790184"/>
              <a:ext cx="11261470" cy="2324615"/>
            </a:xfrm>
            <a:prstGeom prst="roundRect">
              <a:avLst>
                <a:gd name="adj" fmla="val 16667"/>
              </a:avLst>
            </a:prstGeom>
            <a:ln>
              <a:solidFill>
                <a:schemeClr val="accent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C8D641-E958-5DE7-7FEB-E033273CDF12}"/>
              </a:ext>
            </a:extLst>
          </p:cNvPr>
          <p:cNvGrpSpPr/>
          <p:nvPr/>
        </p:nvGrpSpPr>
        <p:grpSpPr>
          <a:xfrm>
            <a:off x="-14330" y="10090120"/>
            <a:ext cx="6691864" cy="2669485"/>
            <a:chOff x="1629134" y="4498151"/>
            <a:chExt cx="7040880" cy="3308793"/>
          </a:xfrm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3D81A72C-1D73-4C22-11F7-DFB941C0E237}"/>
                </a:ext>
              </a:extLst>
            </p:cNvPr>
            <p:cNvSpPr/>
            <p:nvPr/>
          </p:nvSpPr>
          <p:spPr>
            <a:xfrm>
              <a:off x="1629134" y="4498151"/>
              <a:ext cx="7040880" cy="3308793"/>
            </a:xfrm>
            <a:prstGeom prst="roundRect">
              <a:avLst>
                <a:gd name="adj" fmla="val 18992"/>
              </a:avLst>
            </a:prstGeom>
            <a:solidFill>
              <a:srgbClr val="171528"/>
            </a:solidFill>
            <a:ln>
              <a:solidFill>
                <a:schemeClr val="accent6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C34044-4830-93DB-9DE7-34F32A2B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r="18614"/>
            <a:stretch>
              <a:fillRect/>
            </a:stretch>
          </p:blipFill>
          <p:spPr>
            <a:xfrm>
              <a:off x="1856312" y="4686617"/>
              <a:ext cx="6586523" cy="2931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6BA55B-FDF5-A1A2-9961-FECFE19897D9}"/>
              </a:ext>
            </a:extLst>
          </p:cNvPr>
          <p:cNvSpPr txBox="1"/>
          <p:nvPr/>
        </p:nvSpPr>
        <p:spPr>
          <a:xfrm>
            <a:off x="27966022" y="1059195"/>
            <a:ext cx="456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Real time representation of axis, vibration and the threshold values in Arduino IDE serial monitor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5A50B-4F8A-5D5E-D1A6-72BE94B5A9D1}"/>
              </a:ext>
            </a:extLst>
          </p:cNvPr>
          <p:cNvSpPr txBox="1"/>
          <p:nvPr/>
        </p:nvSpPr>
        <p:spPr>
          <a:xfrm>
            <a:off x="-16335894" y="158178"/>
            <a:ext cx="4456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REAL TIME REPRESENTATION OF AXIS, VALUES in Blynk Console along with Alarm on excessive vibrations being detected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09874207-E518-2803-2FFA-E80076425007}"/>
              </a:ext>
            </a:extLst>
          </p:cNvPr>
          <p:cNvSpPr/>
          <p:nvPr/>
        </p:nvSpPr>
        <p:spPr>
          <a:xfrm>
            <a:off x="3218140" y="-1625689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SOFTWARE IMPLEMENTATION</a:t>
            </a:r>
            <a:endParaRPr lang="en-US" sz="3700" u="sng" dirty="0"/>
          </a:p>
        </p:txBody>
      </p:sp>
      <p:pic>
        <p:nvPicPr>
          <p:cNvPr id="20" name="Picture 2" descr="DEBO JT ESP32: Development boards - ESP32 Wi-Fi and Bluetooth module at ...">
            <a:extLst>
              <a:ext uri="{FF2B5EF4-FFF2-40B4-BE49-F238E27FC236}">
                <a16:creationId xmlns:a16="http://schemas.microsoft.com/office/drawing/2014/main" id="{79059CFC-1E84-2E8C-1DB3-30087DDF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5037">
            <a:off x="-5720996" y="1944454"/>
            <a:ext cx="1811283" cy="12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DXL345 Accelerometer | Kuwait 3D Printing Store | 3D Printer Repair ...">
            <a:extLst>
              <a:ext uri="{FF2B5EF4-FFF2-40B4-BE49-F238E27FC236}">
                <a16:creationId xmlns:a16="http://schemas.microsoft.com/office/drawing/2014/main" id="{04406396-43BA-B8C0-E2A3-AB632E1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33889" y1="70370" x2="36759" y2="62315"/>
                        <a14:backgroundMark x1="36759" y1="62315" x2="70278" y2="52500"/>
                        <a14:backgroundMark x1="70278" y1="52500" x2="73704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29809">
            <a:off x="14901196" y="561596"/>
            <a:ext cx="4040598" cy="40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wnload Gratis | Layar kristal cair Antarmuka Perangkat Aksesori ...">
            <a:extLst>
              <a:ext uri="{FF2B5EF4-FFF2-40B4-BE49-F238E27FC236}">
                <a16:creationId xmlns:a16="http://schemas.microsoft.com/office/drawing/2014/main" id="{CF8B9C6E-0C21-F0A6-F393-911AB2E1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7900">
            <a:off x="-7066236" y="3116263"/>
            <a:ext cx="4393296" cy="29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Gsm Sim800l">
            <a:extLst>
              <a:ext uri="{FF2B5EF4-FFF2-40B4-BE49-F238E27FC236}">
                <a16:creationId xmlns:a16="http://schemas.microsoft.com/office/drawing/2014/main" id="{65024F58-CC7E-93CA-4DC1-9480AEDC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700">
            <a:off x="15607525" y="3587706"/>
            <a:ext cx="2637964" cy="14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8D4EC71-6565-8DCE-BB8B-9E7A7C7B3F86}"/>
              </a:ext>
            </a:extLst>
          </p:cNvPr>
          <p:cNvGrpSpPr/>
          <p:nvPr/>
        </p:nvGrpSpPr>
        <p:grpSpPr>
          <a:xfrm>
            <a:off x="-13031526" y="1213942"/>
            <a:ext cx="10275782" cy="5569213"/>
            <a:chOff x="1456850" y="1184169"/>
            <a:chExt cx="10275782" cy="556921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6D5B838-68BC-0341-062A-AEEB34339A21}"/>
                </a:ext>
              </a:extLst>
            </p:cNvPr>
            <p:cNvSpPr/>
            <p:nvPr/>
          </p:nvSpPr>
          <p:spPr>
            <a:xfrm>
              <a:off x="1456850" y="1184169"/>
              <a:ext cx="9919704" cy="5401478"/>
            </a:xfrm>
            <a:prstGeom prst="roundRect">
              <a:avLst/>
            </a:prstGeom>
            <a:solidFill>
              <a:srgbClr val="92D050">
                <a:alpha val="47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BDF154-B23C-8B20-3080-49BE57C8A527}"/>
                </a:ext>
              </a:extLst>
            </p:cNvPr>
            <p:cNvSpPr txBox="1"/>
            <p:nvPr/>
          </p:nvSpPr>
          <p:spPr>
            <a:xfrm>
              <a:off x="1650864" y="1351903"/>
              <a:ext cx="10081768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Device Startup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shows status and connection messages.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 err="1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WiFi</a:t>
              </a: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 connects to Blynk; GSM module initializes.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User presses boot button to calibrate at any time.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Baseline offsets and thresholds computed.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Monitoring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Calibrated sensor data is streamed and visualized (V0=X, V1=Y, V2=Z, V3=Vibration).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LCD displays real-time vibration frequency.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Alert and Logging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Dashboard alerts trigger on excessive vibration.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Status and history maintained for remote monitoring.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Manual Recalibration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23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Boot button allows recalibration during normal operation.</a:t>
              </a:r>
            </a:p>
            <a:p>
              <a:endParaRPr lang="en-IN" sz="2300" dirty="0">
                <a:solidFill>
                  <a:schemeClr val="bg1"/>
                </a:solidFill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CE7DB3-80D7-173B-41EC-678233EFADE3}"/>
              </a:ext>
            </a:extLst>
          </p:cNvPr>
          <p:cNvSpPr txBox="1"/>
          <p:nvPr/>
        </p:nvSpPr>
        <p:spPr>
          <a:xfrm>
            <a:off x="2511458" y="-1876281"/>
            <a:ext cx="646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LIVE DEMO : Workflow &amp; Operation</a:t>
            </a:r>
          </a:p>
          <a:p>
            <a:endParaRPr lang="en-IN" sz="3600" u="sng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CC64B8-C116-9CEA-DA79-E451F94A0F8B}"/>
              </a:ext>
            </a:extLst>
          </p:cNvPr>
          <p:cNvGrpSpPr/>
          <p:nvPr/>
        </p:nvGrpSpPr>
        <p:grpSpPr>
          <a:xfrm>
            <a:off x="-5937079" y="4500398"/>
            <a:ext cx="3565088" cy="2676644"/>
            <a:chOff x="2248699" y="1381676"/>
            <a:chExt cx="3565088" cy="2676644"/>
          </a:xfrm>
        </p:grpSpPr>
        <p:sp>
          <p:nvSpPr>
            <p:cNvPr id="58" name="Shape 1">
              <a:extLst>
                <a:ext uri="{FF2B5EF4-FFF2-40B4-BE49-F238E27FC236}">
                  <a16:creationId xmlns:a16="http://schemas.microsoft.com/office/drawing/2014/main" id="{6D018C8A-B267-5016-5E8C-5BE88178E2C9}"/>
                </a:ext>
              </a:extLst>
            </p:cNvPr>
            <p:cNvSpPr/>
            <p:nvPr/>
          </p:nvSpPr>
          <p:spPr>
            <a:xfrm>
              <a:off x="2248699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9" name="Text 2">
              <a:extLst>
                <a:ext uri="{FF2B5EF4-FFF2-40B4-BE49-F238E27FC236}">
                  <a16:creationId xmlns:a16="http://schemas.microsoft.com/office/drawing/2014/main" id="{F0B041CF-44A4-D909-5C1F-EF23472B2F04}"/>
                </a:ext>
              </a:extLst>
            </p:cNvPr>
            <p:cNvSpPr/>
            <p:nvPr/>
          </p:nvSpPr>
          <p:spPr>
            <a:xfrm>
              <a:off x="2530877" y="1663854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Affordable Solution</a:t>
              </a:r>
              <a:endParaRPr lang="en-US" sz="2200" dirty="0"/>
            </a:p>
          </p:txBody>
        </p:sp>
        <p:sp>
          <p:nvSpPr>
            <p:cNvPr id="60" name="Text 3">
              <a:extLst>
                <a:ext uri="{FF2B5EF4-FFF2-40B4-BE49-F238E27FC236}">
                  <a16:creationId xmlns:a16="http://schemas.microsoft.com/office/drawing/2014/main" id="{637894F1-EEA4-0C52-83ED-54AF18990B3E}"/>
                </a:ext>
              </a:extLst>
            </p:cNvPr>
            <p:cNvSpPr/>
            <p:nvPr/>
          </p:nvSpPr>
          <p:spPr>
            <a:xfrm>
              <a:off x="2530877" y="2164512"/>
              <a:ext cx="3000732" cy="16116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Open-source hardware and cloud platforms reduce monitoring costs significantly.</a:t>
              </a:r>
              <a:endParaRPr lang="en-US" sz="195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B3CF82-9E2C-FE3B-4287-77AEBB56B95D}"/>
              </a:ext>
            </a:extLst>
          </p:cNvPr>
          <p:cNvGrpSpPr/>
          <p:nvPr/>
        </p:nvGrpSpPr>
        <p:grpSpPr>
          <a:xfrm>
            <a:off x="17394545" y="2693154"/>
            <a:ext cx="3565088" cy="2676644"/>
            <a:chOff x="6065485" y="1381676"/>
            <a:chExt cx="3565088" cy="2676644"/>
          </a:xfrm>
        </p:grpSpPr>
        <p:sp>
          <p:nvSpPr>
            <p:cNvPr id="61" name="Shape 4">
              <a:extLst>
                <a:ext uri="{FF2B5EF4-FFF2-40B4-BE49-F238E27FC236}">
                  <a16:creationId xmlns:a16="http://schemas.microsoft.com/office/drawing/2014/main" id="{5160B2D9-03B1-FD5F-D966-A668531F54D4}"/>
                </a:ext>
              </a:extLst>
            </p:cNvPr>
            <p:cNvSpPr/>
            <p:nvPr/>
          </p:nvSpPr>
          <p:spPr>
            <a:xfrm>
              <a:off x="6065485" y="1381676"/>
              <a:ext cx="3565088" cy="2676644"/>
            </a:xfrm>
            <a:prstGeom prst="roundRect">
              <a:avLst>
                <a:gd name="adj" fmla="val 14109"/>
              </a:avLst>
            </a:prstGeom>
            <a:solidFill>
              <a:srgbClr val="0A081B"/>
            </a:solidFill>
            <a:ln w="3048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Text 5">
              <a:extLst>
                <a:ext uri="{FF2B5EF4-FFF2-40B4-BE49-F238E27FC236}">
                  <a16:creationId xmlns:a16="http://schemas.microsoft.com/office/drawing/2014/main" id="{C9368445-6373-AE71-96BB-F8131A5D9D1F}"/>
                </a:ext>
              </a:extLst>
            </p:cNvPr>
            <p:cNvSpPr/>
            <p:nvPr/>
          </p:nvSpPr>
          <p:spPr>
            <a:xfrm>
              <a:off x="6347663" y="1663854"/>
              <a:ext cx="3000732" cy="6993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Predictive Maintenance</a:t>
              </a:r>
              <a:endParaRPr lang="en-US" sz="2200" dirty="0"/>
            </a:p>
          </p:txBody>
        </p:sp>
        <p:sp>
          <p:nvSpPr>
            <p:cNvPr id="63" name="Text 6">
              <a:extLst>
                <a:ext uri="{FF2B5EF4-FFF2-40B4-BE49-F238E27FC236}">
                  <a16:creationId xmlns:a16="http://schemas.microsoft.com/office/drawing/2014/main" id="{0B929B5E-9E62-E0E2-33B5-D2E7D2AE42C2}"/>
                </a:ext>
              </a:extLst>
            </p:cNvPr>
            <p:cNvSpPr/>
            <p:nvPr/>
          </p:nvSpPr>
          <p:spPr>
            <a:xfrm>
              <a:off x="6347663" y="2514199"/>
              <a:ext cx="3000732" cy="12087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Early vibration detection prevents equipment failure and reduces downtime.</a:t>
              </a:r>
              <a:endParaRPr lang="en-US" sz="195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662F31E-6755-A883-47A1-413965BA6002}"/>
              </a:ext>
            </a:extLst>
          </p:cNvPr>
          <p:cNvGrpSpPr/>
          <p:nvPr/>
        </p:nvGrpSpPr>
        <p:grpSpPr>
          <a:xfrm>
            <a:off x="2305030" y="10736726"/>
            <a:ext cx="7581938" cy="1870829"/>
            <a:chOff x="2248699" y="4310018"/>
            <a:chExt cx="7381875" cy="1870829"/>
          </a:xfrm>
        </p:grpSpPr>
        <p:sp>
          <p:nvSpPr>
            <p:cNvPr id="64" name="Shape 7">
              <a:extLst>
                <a:ext uri="{FF2B5EF4-FFF2-40B4-BE49-F238E27FC236}">
                  <a16:creationId xmlns:a16="http://schemas.microsoft.com/office/drawing/2014/main" id="{75E73DBD-3E58-7800-857B-6094F0C850F6}"/>
                </a:ext>
              </a:extLst>
            </p:cNvPr>
            <p:cNvSpPr/>
            <p:nvPr/>
          </p:nvSpPr>
          <p:spPr>
            <a:xfrm>
              <a:off x="2248699" y="4310018"/>
              <a:ext cx="7381875" cy="1870829"/>
            </a:xfrm>
            <a:prstGeom prst="roundRect">
              <a:avLst>
                <a:gd name="adj" fmla="val 20186"/>
              </a:avLst>
            </a:prstGeom>
            <a:solidFill>
              <a:srgbClr val="0A081B"/>
            </a:solidFill>
            <a:ln w="3048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710D48B2-05EE-E7DB-2C27-92E85BE100C4}"/>
                </a:ext>
              </a:extLst>
            </p:cNvPr>
            <p:cNvSpPr/>
            <p:nvPr/>
          </p:nvSpPr>
          <p:spPr>
            <a:xfrm>
              <a:off x="2530877" y="4592196"/>
              <a:ext cx="2797373" cy="349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Real-Time Insights</a:t>
              </a:r>
              <a:endParaRPr lang="en-US" sz="2200" dirty="0"/>
            </a:p>
          </p:txBody>
        </p:sp>
        <p:sp>
          <p:nvSpPr>
            <p:cNvPr id="66" name="Text 9">
              <a:extLst>
                <a:ext uri="{FF2B5EF4-FFF2-40B4-BE49-F238E27FC236}">
                  <a16:creationId xmlns:a16="http://schemas.microsoft.com/office/drawing/2014/main" id="{2F91CEFA-72B7-2C7B-A4C4-CF58C41BE1C7}"/>
                </a:ext>
              </a:extLst>
            </p:cNvPr>
            <p:cNvSpPr/>
            <p:nvPr/>
          </p:nvSpPr>
          <p:spPr>
            <a:xfrm>
              <a:off x="2530877" y="5092854"/>
              <a:ext cx="6817519" cy="8058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19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Continuous monitoring provides actionable data for maintenance decisions.</a:t>
              </a:r>
              <a:endParaRPr lang="en-US" sz="1950" dirty="0"/>
            </a:p>
          </p:txBody>
        </p:sp>
      </p:grpSp>
      <p:sp>
        <p:nvSpPr>
          <p:cNvPr id="75" name="Text 0">
            <a:extLst>
              <a:ext uri="{FF2B5EF4-FFF2-40B4-BE49-F238E27FC236}">
                <a16:creationId xmlns:a16="http://schemas.microsoft.com/office/drawing/2014/main" id="{3B4FAA46-44E8-6E33-8C48-8DD67EEB1700}"/>
              </a:ext>
            </a:extLst>
          </p:cNvPr>
          <p:cNvSpPr/>
          <p:nvPr/>
        </p:nvSpPr>
        <p:spPr>
          <a:xfrm>
            <a:off x="2784421" y="-1981066"/>
            <a:ext cx="575571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u="sng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</a:rPr>
              <a:t>RESULTS AND POSITIVE IMPACTS </a:t>
            </a:r>
            <a:endParaRPr lang="en-US" sz="3700" u="sng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A1BB69C-EA4D-0735-9D96-38C834B4EC19}"/>
              </a:ext>
            </a:extLst>
          </p:cNvPr>
          <p:cNvSpPr/>
          <p:nvPr/>
        </p:nvSpPr>
        <p:spPr>
          <a:xfrm>
            <a:off x="2248819" y="-109529"/>
            <a:ext cx="5099804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Bahnschrift SemiBold SemiConden" panose="020B0502040204020203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39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07C48C-F463-DBA1-C167-0C0CE9B86EFD}"/>
              </a:ext>
            </a:extLst>
          </p:cNvPr>
          <p:cNvGrpSpPr/>
          <p:nvPr/>
        </p:nvGrpSpPr>
        <p:grpSpPr>
          <a:xfrm>
            <a:off x="4044080" y="1049760"/>
            <a:ext cx="7413903" cy="1159430"/>
            <a:chOff x="2332520" y="2452577"/>
            <a:chExt cx="7413903" cy="1159430"/>
          </a:xfrm>
        </p:grpSpPr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EBD6C67C-E8DB-3BAC-6C70-2DD17E55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32520" y="2459483"/>
              <a:ext cx="335161" cy="335161"/>
            </a:xfrm>
            <a:prstGeom prst="rect">
              <a:avLst/>
            </a:prstGeom>
          </p:spPr>
        </p:pic>
        <p:sp>
          <p:nvSpPr>
            <p:cNvPr id="21" name="Text 3">
              <a:extLst>
                <a:ext uri="{FF2B5EF4-FFF2-40B4-BE49-F238E27FC236}">
                  <a16:creationId xmlns:a16="http://schemas.microsoft.com/office/drawing/2014/main" id="{99581E1A-032C-4F72-1FD7-3C97C6F9A163}"/>
                </a:ext>
              </a:extLst>
            </p:cNvPr>
            <p:cNvSpPr/>
            <p:nvPr/>
          </p:nvSpPr>
          <p:spPr>
            <a:xfrm>
              <a:off x="2974862" y="2452577"/>
              <a:ext cx="2482810" cy="3102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AI Analytics</a:t>
              </a:r>
              <a:endParaRPr lang="en-US" sz="1950" dirty="0"/>
            </a:p>
          </p:txBody>
        </p:sp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7D6A6DF3-FE54-47AD-6ED3-3E8798B358F0}"/>
                </a:ext>
              </a:extLst>
            </p:cNvPr>
            <p:cNvSpPr/>
            <p:nvPr/>
          </p:nvSpPr>
          <p:spPr>
            <a:xfrm>
              <a:off x="2974862" y="2896918"/>
              <a:ext cx="6771561" cy="7150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Machine learning models predict equipment failures before they occur.</a:t>
              </a:r>
              <a:endParaRPr lang="en-US" sz="1750" b="1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026535-CB67-1833-B3B9-33CAA6CD536E}"/>
              </a:ext>
            </a:extLst>
          </p:cNvPr>
          <p:cNvGrpSpPr/>
          <p:nvPr/>
        </p:nvGrpSpPr>
        <p:grpSpPr>
          <a:xfrm>
            <a:off x="4156395" y="3920682"/>
            <a:ext cx="6861512" cy="1159431"/>
            <a:chOff x="2332520" y="5665121"/>
            <a:chExt cx="7413903" cy="1159431"/>
          </a:xfrm>
        </p:grpSpPr>
        <p:pic>
          <p:nvPicPr>
            <p:cNvPr id="72" name="Image 4" descr="preencoded.png">
              <a:extLst>
                <a:ext uri="{FF2B5EF4-FFF2-40B4-BE49-F238E27FC236}">
                  <a16:creationId xmlns:a16="http://schemas.microsoft.com/office/drawing/2014/main" id="{840DC617-7C8C-2CFA-1746-5248033F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32520" y="5672027"/>
              <a:ext cx="335161" cy="335161"/>
            </a:xfrm>
            <a:prstGeom prst="rect">
              <a:avLst/>
            </a:prstGeom>
          </p:spPr>
        </p:pic>
        <p:sp>
          <p:nvSpPr>
            <p:cNvPr id="73" name="Text 7">
              <a:extLst>
                <a:ext uri="{FF2B5EF4-FFF2-40B4-BE49-F238E27FC236}">
                  <a16:creationId xmlns:a16="http://schemas.microsoft.com/office/drawing/2014/main" id="{1D06C705-004A-A157-9E3F-4953D7A9AF3D}"/>
                </a:ext>
              </a:extLst>
            </p:cNvPr>
            <p:cNvSpPr/>
            <p:nvPr/>
          </p:nvSpPr>
          <p:spPr>
            <a:xfrm>
              <a:off x="2974862" y="5665121"/>
              <a:ext cx="2721173" cy="3102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E0E4E6"/>
                  </a:solidFill>
                  <a:latin typeface="Bahnschrift SemiBold SemiConden" panose="020B0502040204020203" pitchFamily="34" charset="0"/>
                  <a:ea typeface="Spline Sans Bold" pitchFamily="34" charset="-122"/>
                  <a:cs typeface="Spline Sans Bold" pitchFamily="34" charset="-120"/>
                </a:rPr>
                <a:t>Enhanced Visualization</a:t>
              </a:r>
              <a:endParaRPr lang="en-US" sz="1950" dirty="0"/>
            </a:p>
          </p:txBody>
        </p:sp>
        <p:sp>
          <p:nvSpPr>
            <p:cNvPr id="74" name="Text 8">
              <a:extLst>
                <a:ext uri="{FF2B5EF4-FFF2-40B4-BE49-F238E27FC236}">
                  <a16:creationId xmlns:a16="http://schemas.microsoft.com/office/drawing/2014/main" id="{421637E4-689A-B6E9-B906-4D7B6344876E}"/>
                </a:ext>
              </a:extLst>
            </p:cNvPr>
            <p:cNvSpPr/>
            <p:nvPr/>
          </p:nvSpPr>
          <p:spPr>
            <a:xfrm>
              <a:off x="2974862" y="6109463"/>
              <a:ext cx="6771561" cy="7150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Advanced dashboard with 3D vibration mapping and comparative analytics across machinery fleet.</a:t>
              </a:r>
              <a:endParaRPr lang="en-US" sz="17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1708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1929</Words>
  <Application>Microsoft Office PowerPoint</Application>
  <PresentationFormat>Widescreen</PresentationFormat>
  <Paragraphs>255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Baguet Script</vt:lpstr>
      <vt:lpstr>Bahnschrift SemiBold SemiConden</vt:lpstr>
      <vt:lpstr>Barlow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Prasanna S M</dc:creator>
  <cp:lastModifiedBy>Deepak Prasanna S M</cp:lastModifiedBy>
  <cp:revision>1</cp:revision>
  <dcterms:created xsi:type="dcterms:W3CDTF">2025-10-23T17:50:53Z</dcterms:created>
  <dcterms:modified xsi:type="dcterms:W3CDTF">2025-10-23T20:33:21Z</dcterms:modified>
</cp:coreProperties>
</file>